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2" r:id="rId9"/>
    <p:sldId id="264" r:id="rId10"/>
    <p:sldId id="268" r:id="rId11"/>
    <p:sldId id="265" r:id="rId12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66"/>
    <a:srgbClr val="800080"/>
    <a:srgbClr val="000099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3" autoAdjust="0"/>
    <p:restoredTop sz="94660"/>
  </p:normalViewPr>
  <p:slideViewPr>
    <p:cSldViewPr>
      <p:cViewPr varScale="1">
        <p:scale>
          <a:sx n="83" d="100"/>
          <a:sy n="83" d="100"/>
        </p:scale>
        <p:origin x="146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sl-SI" sz="2400" smtClean="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sl-SI" sz="2400" smtClean="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sl-SI" sz="2400" smtClean="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sl-SI" sz="2400" smtClean="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sl-SI" sz="2400" smtClean="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sl-SI" sz="2400" smtClean="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sl-SI" sz="2400" smtClean="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sl-SI" sz="2400" smtClean="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sl-SI" sz="2400" smtClean="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sl-SI" sz="2400" smtClean="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sl-SI" sz="2400" smtClean="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>
                  <a:defRPr/>
                </a:pPr>
                <a:endParaRPr lang="en-US" altLang="sl-SI" sz="2400" smtClean="0">
                  <a:latin typeface="Times New Roman" pitchFamily="18" charset="0"/>
                </a:endParaRPr>
              </a:p>
            </p:txBody>
          </p:sp>
        </p:grpSp>
      </p:grpSp>
      <p:sp>
        <p:nvSpPr>
          <p:cNvPr id="6248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6248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400"/>
            </a:lvl1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2543C9-DAE1-4308-8EE5-62351EEC6C8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55154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66F7FA-E40E-401A-BD3E-A3BF6F522EFA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55743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410200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410200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0C64E9-3433-49F0-9F4C-D9C3566D6F3D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59918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9515CC-6778-45D9-B774-E4E00D65F27A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48909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8367E7-F5B3-40CD-B38B-5DFB380F1FD2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73844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2BE38-DDDF-4A21-8C54-0C210EAE3B5F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97470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32D7950-B7E8-43D1-ADEA-C9BA3217D62A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54934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39B2FE-B685-4522-BE9A-A0E7C94E8D41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83231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43DCFA4-504F-4ACF-960B-99CFB5B519F9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78964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C51C5E3-7ACC-4444-B834-C5C975CBAB80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56583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641682-F88F-49D8-918C-D52D6CF26C06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7879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Black" panose="020B0A04020102020204" pitchFamily="34" charset="0"/>
              </a:defRPr>
            </a:lvl1pPr>
          </a:lstStyle>
          <a:p>
            <a:fld id="{3B2CF933-7692-41CE-AE24-506567A4F87B}" type="slidenum">
              <a:rPr lang="sl-SI" altLang="sl-SI"/>
              <a:pPr/>
              <a:t>‹#›</a:t>
            </a:fld>
            <a:endParaRPr lang="sl-SI" altLang="sl-SI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2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defRPr/>
              </a:pPr>
              <a:endParaRPr lang="en-US" altLang="sl-SI" sz="2400" smtClean="0">
                <a:latin typeface="Times New Roman" pitchFamily="18" charset="0"/>
              </a:endParaRPr>
            </a:p>
          </p:txBody>
        </p:sp>
        <p:sp>
          <p:nvSpPr>
            <p:cNvPr id="1033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sl-SI" sz="2400" smtClean="0">
                <a:latin typeface="Times New Roman" pitchFamily="18" charset="0"/>
              </a:endParaRPr>
            </a:p>
          </p:txBody>
        </p:sp>
        <p:sp>
          <p:nvSpPr>
            <p:cNvPr id="1034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sl-SI" smtClean="0">
                <a:solidFill>
                  <a:schemeClr val="hlink"/>
                </a:solidFill>
              </a:endParaRPr>
            </a:p>
          </p:txBody>
        </p:sp>
        <p:sp>
          <p:nvSpPr>
            <p:cNvPr id="1035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sl-SI" smtClean="0">
                <a:solidFill>
                  <a:schemeClr val="hlink"/>
                </a:solidFill>
              </a:endParaRPr>
            </a:p>
          </p:txBody>
        </p:sp>
        <p:sp>
          <p:nvSpPr>
            <p:cNvPr id="1036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sl-SI" smtClean="0">
                <a:solidFill>
                  <a:schemeClr val="accent2"/>
                </a:solidFill>
              </a:endParaRPr>
            </a:p>
          </p:txBody>
        </p:sp>
        <p:sp>
          <p:nvSpPr>
            <p:cNvPr id="1037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sl-SI" smtClean="0">
                <a:solidFill>
                  <a:schemeClr val="hlink"/>
                </a:solidFill>
              </a:endParaRPr>
            </a:p>
          </p:txBody>
        </p:sp>
        <p:sp>
          <p:nvSpPr>
            <p:cNvPr id="1038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sl-SI" sz="2400" smtClean="0">
                <a:latin typeface="Times New Roman" pitchFamily="18" charset="0"/>
              </a:endParaRPr>
            </a:p>
          </p:txBody>
        </p:sp>
        <p:sp>
          <p:nvSpPr>
            <p:cNvPr id="1039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sl-SI" smtClean="0">
                <a:solidFill>
                  <a:schemeClr val="accent2"/>
                </a:solidFill>
              </a:endParaRPr>
            </a:p>
          </p:txBody>
        </p:sp>
        <p:sp>
          <p:nvSpPr>
            <p:cNvPr id="1040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defRPr/>
              </a:pPr>
              <a:endParaRPr lang="en-US" altLang="sl-SI" smtClean="0">
                <a:solidFill>
                  <a:schemeClr val="accent2"/>
                </a:solidFill>
              </a:endParaRPr>
            </a:p>
          </p:txBody>
        </p:sp>
      </p:grpSp>
      <p:sp>
        <p:nvSpPr>
          <p:cNvPr id="1029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 naslova matrice</a:t>
            </a:r>
          </a:p>
        </p:txBody>
      </p:sp>
      <p:sp>
        <p:nvSpPr>
          <p:cNvPr id="1030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sloge besedila matrice</a:t>
            </a:r>
          </a:p>
          <a:p>
            <a:pPr lvl="1"/>
            <a:r>
              <a:rPr lang="sl-SI" altLang="sl-SI" smtClean="0"/>
              <a:t>Druga raven</a:t>
            </a:r>
          </a:p>
          <a:p>
            <a:pPr lvl="2"/>
            <a:r>
              <a:rPr lang="sl-SI" altLang="sl-SI" smtClean="0"/>
              <a:t>Tretja raven</a:t>
            </a:r>
          </a:p>
          <a:p>
            <a:pPr lvl="3"/>
            <a:r>
              <a:rPr lang="sl-SI" altLang="sl-SI" smtClean="0"/>
              <a:t>Četrta raven</a:t>
            </a:r>
          </a:p>
          <a:p>
            <a:pPr lvl="4"/>
            <a:r>
              <a:rPr lang="sl-SI" altLang="sl-SI" smtClean="0"/>
              <a:t>Peta raven</a:t>
            </a:r>
          </a:p>
        </p:txBody>
      </p:sp>
      <p:sp>
        <p:nvSpPr>
          <p:cNvPr id="61456" name="Rectangle 1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6" r:id="rId1"/>
    <p:sldLayoutId id="2147483816" r:id="rId2"/>
    <p:sldLayoutId id="2147483817" r:id="rId3"/>
    <p:sldLayoutId id="2147483818" r:id="rId4"/>
    <p:sldLayoutId id="2147483819" r:id="rId5"/>
    <p:sldLayoutId id="2147483820" r:id="rId6"/>
    <p:sldLayoutId id="2147483821" r:id="rId7"/>
    <p:sldLayoutId id="2147483822" r:id="rId8"/>
    <p:sldLayoutId id="2147483823" r:id="rId9"/>
    <p:sldLayoutId id="2147483824" r:id="rId10"/>
    <p:sldLayoutId id="214748382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3271838" y="1266825"/>
            <a:ext cx="2520950" cy="65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bIns="0"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tabLst>
                <a:tab pos="228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tabLst>
                <a:tab pos="228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l-SI" altLang="sl-SI" sz="4000" b="1">
                <a:solidFill>
                  <a:srgbClr val="660066"/>
                </a:solidFill>
                <a:latin typeface="Bookman Old Style" panose="02050604050505020204" pitchFamily="18" charset="0"/>
              </a:rPr>
              <a:t>MATURA</a:t>
            </a:r>
            <a:endParaRPr lang="sl-SI" altLang="sl-SI" sz="4000">
              <a:solidFill>
                <a:srgbClr val="660066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611188" y="2565400"/>
            <a:ext cx="7921625" cy="298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sl-SI" altLang="sl-SI" sz="1800" dirty="0">
                <a:solidFill>
                  <a:srgbClr val="000099"/>
                </a:solidFill>
              </a:rPr>
              <a:t>  </a:t>
            </a:r>
            <a:r>
              <a:rPr lang="sl-SI" altLang="sl-SI" sz="2800" dirty="0">
                <a:solidFill>
                  <a:srgbClr val="000099"/>
                </a:solidFill>
              </a:rPr>
              <a:t>Matura se opravlja v spomladanskem ali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l-SI" altLang="sl-SI" sz="2800" dirty="0">
                <a:solidFill>
                  <a:srgbClr val="000099"/>
                </a:solidFill>
              </a:rPr>
              <a:t>   jesenskem roku.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endParaRPr lang="sl-SI" altLang="sl-SI" sz="2400" dirty="0">
              <a:solidFill>
                <a:srgbClr val="000099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sl-SI" altLang="sl-SI" sz="2400" dirty="0">
                <a:solidFill>
                  <a:srgbClr val="000099"/>
                </a:solidFill>
              </a:rPr>
              <a:t>  </a:t>
            </a:r>
            <a:r>
              <a:rPr lang="sl-SI" altLang="sl-SI" sz="2800" dirty="0">
                <a:solidFill>
                  <a:srgbClr val="000099"/>
                </a:solidFill>
              </a:rPr>
              <a:t>Preverjanje in ocenjevanje znanja je eksterno.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endParaRPr lang="sl-SI" altLang="sl-SI" sz="2400" dirty="0">
              <a:solidFill>
                <a:srgbClr val="000099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sl-SI" altLang="sl-SI" sz="2400" dirty="0">
                <a:solidFill>
                  <a:srgbClr val="000099"/>
                </a:solidFill>
              </a:rPr>
              <a:t>  </a:t>
            </a:r>
            <a:r>
              <a:rPr lang="sl-SI" altLang="sl-SI" sz="2800" dirty="0">
                <a:solidFill>
                  <a:srgbClr val="000099"/>
                </a:solidFill>
              </a:rPr>
              <a:t>Vsebina in obseg je določena z maturitetnim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l-SI" altLang="sl-SI" sz="2800" dirty="0">
                <a:solidFill>
                  <a:srgbClr val="000099"/>
                </a:solidFill>
              </a:rPr>
              <a:t>    predmetnim katalogom.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468313" y="1628775"/>
            <a:ext cx="8351837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tabLst>
                <a:tab pos="18097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tabLst>
                <a:tab pos="18097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tabLst>
                <a:tab pos="18097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tabLst>
                <a:tab pos="1809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1809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1809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1809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1809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1809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l-SI" altLang="sl-SI" sz="2200">
                <a:solidFill>
                  <a:srgbClr val="003399"/>
                </a:solidFill>
              </a:rPr>
              <a:t>Ob omejitvi se upoštevajo določeni kriteriji za izbiro. Običajen kriterij je: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l-SI" altLang="sl-SI" sz="1000">
              <a:solidFill>
                <a:srgbClr val="003399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sl-SI" altLang="sl-SI" sz="2200">
                <a:solidFill>
                  <a:srgbClr val="003399"/>
                </a:solidFill>
              </a:rPr>
              <a:t>  </a:t>
            </a:r>
            <a:r>
              <a:rPr lang="sl-SI" altLang="sl-SI" sz="2800">
                <a:solidFill>
                  <a:srgbClr val="0033CC"/>
                </a:solidFill>
              </a:rPr>
              <a:t>60 % prinese rezultat na maturi</a:t>
            </a:r>
            <a:r>
              <a:rPr lang="sl-SI" altLang="sl-SI" sz="2800"/>
              <a:t> </a:t>
            </a:r>
            <a:r>
              <a:rPr lang="sl-SI" altLang="sl-SI" sz="2200"/>
              <a:t>   (34 točk = 60 %),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endParaRPr lang="sl-SI" altLang="sl-SI" sz="1200"/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sl-SI" altLang="sl-SI" sz="2200">
                <a:solidFill>
                  <a:srgbClr val="0033CC"/>
                </a:solidFill>
              </a:rPr>
              <a:t>  </a:t>
            </a:r>
            <a:r>
              <a:rPr lang="sl-SI" altLang="sl-SI" sz="2800">
                <a:solidFill>
                  <a:srgbClr val="0033CC"/>
                </a:solidFill>
              </a:rPr>
              <a:t>40 % splošni uspeh v 3. in 4. letniku</a:t>
            </a:r>
            <a:r>
              <a:rPr lang="sl-SI" altLang="sl-SI" sz="2200"/>
              <a:t> (2 x odličen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l-SI" altLang="sl-SI" sz="2200"/>
              <a:t>                                                                                uspeh = 40 %),</a:t>
            </a: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468313" y="4727575"/>
            <a:ext cx="8351837" cy="76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tabLst>
                <a:tab pos="18097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tabLst>
                <a:tab pos="18097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tabLst>
                <a:tab pos="18097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tabLst>
                <a:tab pos="1809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1809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1809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1809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1809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1809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sl-SI" altLang="sl-SI" sz="2200">
                <a:solidFill>
                  <a:srgbClr val="0033CC"/>
                </a:solidFill>
              </a:rPr>
              <a:t>  določeni študijski programi pri izbiri upoštevajo še dodatne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l-SI" altLang="sl-SI" sz="2200">
                <a:solidFill>
                  <a:srgbClr val="0033CC"/>
                </a:solidFill>
              </a:rPr>
              <a:t>    kriterije:</a:t>
            </a:r>
            <a:endParaRPr lang="sl-SI" altLang="sl-SI" sz="2200">
              <a:solidFill>
                <a:srgbClr val="0066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3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527175" y="121602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sl-SI" sz="1800"/>
          </a:p>
        </p:txBody>
      </p:sp>
      <p:sp>
        <p:nvSpPr>
          <p:cNvPr id="13315" name="Rectangle 5"/>
          <p:cNvSpPr>
            <a:spLocks noChangeArrowheads="1"/>
          </p:cNvSpPr>
          <p:nvPr/>
        </p:nvSpPr>
        <p:spPr bwMode="auto">
          <a:xfrm>
            <a:off x="684213" y="1984375"/>
            <a:ext cx="7704137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tabLst>
                <a:tab pos="18097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tabLst>
                <a:tab pos="18097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tabLst>
                <a:tab pos="18097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tabLst>
                <a:tab pos="1809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1809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1809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1809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1809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1809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l-SI" altLang="sl-SI" sz="2400">
                <a:solidFill>
                  <a:srgbClr val="0033CC"/>
                </a:solidFill>
              </a:rPr>
              <a:t>Dodatni kriteriji: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l-SI" altLang="sl-SI" sz="2400"/>
              <a:t> 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sl-SI" altLang="sl-SI" sz="2400">
                <a:solidFill>
                  <a:srgbClr val="008080"/>
                </a:solidFill>
              </a:rPr>
              <a:t>  ocena enega ali več predmetov na maturi, </a:t>
            </a:r>
          </a:p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endParaRPr lang="sl-SI" altLang="sl-SI" sz="2400">
              <a:solidFill>
                <a:srgbClr val="008080"/>
              </a:solidFill>
            </a:endParaRP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sl-SI" altLang="sl-SI" sz="2400">
                <a:solidFill>
                  <a:srgbClr val="006699"/>
                </a:solidFill>
              </a:rPr>
              <a:t>  posamezne ocene v 3. in 4. letniku, </a:t>
            </a: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</a:pPr>
            <a:endParaRPr lang="sl-SI" altLang="sl-SI" sz="2400">
              <a:solidFill>
                <a:srgbClr val="006699"/>
              </a:solidFill>
            </a:endParaRPr>
          </a:p>
          <a:p>
            <a:pPr lvl="1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§"/>
            </a:pPr>
            <a:r>
              <a:rPr lang="sl-SI" altLang="sl-SI" sz="2400">
                <a:solidFill>
                  <a:srgbClr val="006699"/>
                </a:solidFill>
              </a:rPr>
              <a:t>  preizkusi sposobnosti, 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ChangeArrowheads="1"/>
          </p:cNvSpPr>
          <p:nvPr/>
        </p:nvSpPr>
        <p:spPr bwMode="auto">
          <a:xfrm>
            <a:off x="2339975" y="1484313"/>
            <a:ext cx="4319588" cy="94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tabLst>
                <a:tab pos="228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tabLst>
                <a:tab pos="228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l-SI" altLang="sl-SI">
                <a:solidFill>
                  <a:srgbClr val="660066"/>
                </a:solidFill>
              </a:rPr>
              <a:t>Obsega 5 predmetov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l-SI" altLang="sl-SI" sz="2400">
              <a:solidFill>
                <a:srgbClr val="660066"/>
              </a:solidFill>
            </a:endParaRPr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2843213" y="2571750"/>
            <a:ext cx="3598862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tabLst>
                <a:tab pos="228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tabLst>
                <a:tab pos="2286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tabLst>
                <a:tab pos="2286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2286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l-SI" altLang="sl-SI" sz="2400">
                <a:solidFill>
                  <a:srgbClr val="800080"/>
                </a:solidFill>
              </a:rPr>
              <a:t>3 obvezne: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l-SI" altLang="sl-SI" sz="2400">
              <a:solidFill>
                <a:srgbClr val="800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sl-SI" altLang="sl-SI" sz="2400">
                <a:solidFill>
                  <a:srgbClr val="000099"/>
                </a:solidFill>
              </a:rPr>
              <a:t>  SLOVENŠČINA,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l-SI" altLang="sl-SI" sz="2400">
                <a:solidFill>
                  <a:srgbClr val="000099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sl-SI" altLang="sl-SI" sz="2400">
                <a:solidFill>
                  <a:srgbClr val="000099"/>
                </a:solidFill>
              </a:rPr>
              <a:t>  MATEMATIKA, 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endParaRPr lang="sl-SI" altLang="sl-SI" sz="2400">
              <a:solidFill>
                <a:srgbClr val="000099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sl-SI" altLang="sl-SI" sz="2400">
                <a:solidFill>
                  <a:srgbClr val="000099"/>
                </a:solidFill>
              </a:rPr>
              <a:t>  TUJI JEZIK.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1908175" y="692150"/>
            <a:ext cx="5832475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l-SI" altLang="sl-SI" sz="2400">
                <a:solidFill>
                  <a:srgbClr val="800080"/>
                </a:solidFill>
              </a:rPr>
              <a:t>2 izbirna: na GSŠRM lahko izbirajo med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l-SI" altLang="sl-SI" sz="800">
              <a:solidFill>
                <a:srgbClr val="800080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sl-SI" altLang="sl-SI" sz="2000">
                <a:solidFill>
                  <a:srgbClr val="000099"/>
                </a:solidFill>
              </a:rPr>
              <a:t>  NEMŠČINA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sl-SI" altLang="sl-SI" sz="2000">
                <a:solidFill>
                  <a:srgbClr val="000099"/>
                </a:solidFill>
              </a:rPr>
              <a:t>  ITALIJANŠČINA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sl-SI" altLang="sl-SI" sz="2000">
                <a:solidFill>
                  <a:srgbClr val="000099"/>
                </a:solidFill>
              </a:rPr>
              <a:t>  FRANCOŠČINA</a:t>
            </a:r>
          </a:p>
        </p:txBody>
      </p:sp>
      <p:sp>
        <p:nvSpPr>
          <p:cNvPr id="52234" name="Rectangle 10"/>
          <p:cNvSpPr>
            <a:spLocks noChangeArrowheads="1"/>
          </p:cNvSpPr>
          <p:nvPr/>
        </p:nvSpPr>
        <p:spPr bwMode="auto">
          <a:xfrm>
            <a:off x="1908175" y="2144713"/>
            <a:ext cx="36004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sl-SI" altLang="sl-SI" sz="2000">
                <a:solidFill>
                  <a:srgbClr val="000099"/>
                </a:solidFill>
              </a:rPr>
              <a:t>  BIOLOGIJA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sl-SI" altLang="sl-SI" sz="2000">
                <a:solidFill>
                  <a:srgbClr val="000099"/>
                </a:solidFill>
              </a:rPr>
              <a:t>  KEMIJA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sl-SI" altLang="sl-SI" sz="2000">
                <a:solidFill>
                  <a:srgbClr val="000099"/>
                </a:solidFill>
              </a:rPr>
              <a:t>  FIZIKA</a:t>
            </a:r>
          </a:p>
        </p:txBody>
      </p:sp>
      <p:sp>
        <p:nvSpPr>
          <p:cNvPr id="52235" name="Rectangle 11"/>
          <p:cNvSpPr>
            <a:spLocks noChangeArrowheads="1"/>
          </p:cNvSpPr>
          <p:nvPr/>
        </p:nvSpPr>
        <p:spPr bwMode="auto">
          <a:xfrm>
            <a:off x="1908175" y="3141663"/>
            <a:ext cx="4103688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sl-SI" altLang="sl-SI" sz="2000">
                <a:solidFill>
                  <a:srgbClr val="000099"/>
                </a:solidFill>
              </a:rPr>
              <a:t>  GEOGRAFIJA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sl-SI" altLang="sl-SI" sz="2000">
                <a:solidFill>
                  <a:srgbClr val="000099"/>
                </a:solidFill>
              </a:rPr>
              <a:t>  ZGODOVINA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sl-SI" altLang="sl-SI" sz="2000">
                <a:solidFill>
                  <a:srgbClr val="000099"/>
                </a:solidFill>
              </a:rPr>
              <a:t>  UMETNOSTNA ZGODOVINA</a:t>
            </a:r>
          </a:p>
        </p:txBody>
      </p:sp>
      <p:sp>
        <p:nvSpPr>
          <p:cNvPr id="52236" name="Rectangle 12"/>
          <p:cNvSpPr>
            <a:spLocks noChangeArrowheads="1"/>
          </p:cNvSpPr>
          <p:nvPr/>
        </p:nvSpPr>
        <p:spPr bwMode="auto">
          <a:xfrm>
            <a:off x="1908175" y="4151313"/>
            <a:ext cx="360045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sl-SI" altLang="sl-SI" sz="2000">
                <a:solidFill>
                  <a:srgbClr val="000099"/>
                </a:solidFill>
              </a:rPr>
              <a:t>  SOCIOLOGIJA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sl-SI" altLang="sl-SI" sz="2000">
                <a:solidFill>
                  <a:srgbClr val="000099"/>
                </a:solidFill>
              </a:rPr>
              <a:t>  PSIHOLOGIJA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sl-SI" altLang="sl-SI" sz="2000">
                <a:solidFill>
                  <a:srgbClr val="000099"/>
                </a:solidFill>
              </a:rPr>
              <a:t>  FILOZOFIJA</a:t>
            </a:r>
          </a:p>
        </p:txBody>
      </p:sp>
      <p:sp>
        <p:nvSpPr>
          <p:cNvPr id="52237" name="Rectangle 13"/>
          <p:cNvSpPr>
            <a:spLocks noChangeArrowheads="1"/>
          </p:cNvSpPr>
          <p:nvPr/>
        </p:nvSpPr>
        <p:spPr bwMode="auto">
          <a:xfrm>
            <a:off x="1908175" y="5175250"/>
            <a:ext cx="24479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sl-SI" altLang="sl-SI" sz="2000">
                <a:solidFill>
                  <a:srgbClr val="000099"/>
                </a:solidFill>
              </a:rPr>
              <a:t>  INFORMATIKA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2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2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22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22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2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2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2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22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22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2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9" grpId="0"/>
      <p:bldP spid="52234" grpId="0"/>
      <p:bldP spid="52235" grpId="0"/>
      <p:bldP spid="52236" grpId="0"/>
      <p:bldP spid="522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684213" y="2011363"/>
            <a:ext cx="7991475" cy="258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l-SI" altLang="sl-SI" sz="2400" b="1">
                <a:solidFill>
                  <a:srgbClr val="660066"/>
                </a:solidFill>
              </a:rPr>
              <a:t>  </a:t>
            </a:r>
            <a:r>
              <a:rPr lang="sl-SI" altLang="sl-SI" sz="2800" b="1">
                <a:solidFill>
                  <a:srgbClr val="660066"/>
                </a:solidFill>
              </a:rPr>
              <a:t>Dijak lahko izbere 1 izbirni predmet dodatno.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l-SI" altLang="sl-SI" sz="2400" b="1">
              <a:solidFill>
                <a:srgbClr val="660066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sl-SI" altLang="sl-SI" sz="1800" b="1">
                <a:solidFill>
                  <a:srgbClr val="000099"/>
                </a:solidFill>
              </a:rPr>
              <a:t>  </a:t>
            </a:r>
            <a:r>
              <a:rPr lang="sl-SI" altLang="sl-SI" sz="2200">
                <a:solidFill>
                  <a:srgbClr val="000099"/>
                </a:solidFill>
              </a:rPr>
              <a:t>Če opravlja maturo iz treh predmetov, se pri skupni oceni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l-SI" altLang="sl-SI" sz="2200">
                <a:solidFill>
                  <a:srgbClr val="000099"/>
                </a:solidFill>
              </a:rPr>
              <a:t>    upoštevata predmeta, kjer je dosegel boljšo oceno.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endParaRPr lang="sl-SI" altLang="sl-SI" sz="2200">
              <a:solidFill>
                <a:srgbClr val="000099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sl-SI" altLang="sl-SI" sz="2200">
                <a:solidFill>
                  <a:srgbClr val="000099"/>
                </a:solidFill>
              </a:rPr>
              <a:t>  Pozitivna ocena tretjega izbirnega predmeta ne more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None/>
            </a:pPr>
            <a:r>
              <a:rPr lang="sl-SI" altLang="sl-SI" sz="2200">
                <a:solidFill>
                  <a:srgbClr val="000099"/>
                </a:solidFill>
              </a:rPr>
              <a:t>    nadomestiti negativne ocene prvih dveh izbir.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755650" y="1341438"/>
            <a:ext cx="7632700" cy="360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l-SI" altLang="sl-SI" b="1"/>
              <a:t>                </a:t>
            </a:r>
            <a:r>
              <a:rPr lang="sl-SI" altLang="sl-SI" b="1">
                <a:solidFill>
                  <a:srgbClr val="660066"/>
                </a:solidFill>
              </a:rPr>
              <a:t>Osnovni in višji nivo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l-SI" altLang="sl-SI" sz="1200" b="1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l-SI" altLang="sl-SI" sz="1200" b="1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l-SI" altLang="sl-SI" sz="2400">
                <a:solidFill>
                  <a:srgbClr val="000099"/>
                </a:solidFill>
              </a:rPr>
              <a:t>Vsi predmeti se opravljajo na osnovnem nivoju (izjema je slovenščina).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l-SI" altLang="sl-SI" sz="2400">
              <a:solidFill>
                <a:srgbClr val="000099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l-SI" altLang="sl-SI" sz="2400">
                <a:solidFill>
                  <a:srgbClr val="000099"/>
                </a:solidFill>
              </a:rPr>
              <a:t>Pri matematiki in tujih jezikih se lahko izbere višji nivo.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l-SI" altLang="sl-SI" sz="1600">
              <a:solidFill>
                <a:srgbClr val="000099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l-SI" altLang="sl-SI" sz="1600">
              <a:solidFill>
                <a:srgbClr val="000099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l-SI" altLang="sl-SI" sz="2400">
                <a:solidFill>
                  <a:srgbClr val="000099"/>
                </a:solidFill>
              </a:rPr>
              <a:t>Na višji ravni zahtevnosti se lahko opravlja tri predmete </a:t>
            </a:r>
            <a:r>
              <a:rPr lang="sl-SI" altLang="sl-SI" sz="2000">
                <a:solidFill>
                  <a:srgbClr val="000099"/>
                </a:solidFill>
              </a:rPr>
              <a:t>(pri tujih jezikih se na višjem nivoju upošteva boljša ocena).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7"/>
          <p:cNvSpPr txBox="1">
            <a:spLocks noChangeArrowheads="1"/>
          </p:cNvSpPr>
          <p:nvPr/>
        </p:nvSpPr>
        <p:spPr bwMode="auto">
          <a:xfrm>
            <a:off x="1042988" y="981075"/>
            <a:ext cx="7200900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l-SI" altLang="sl-SI" b="1">
                <a:solidFill>
                  <a:srgbClr val="660066"/>
                </a:solidFill>
              </a:rPr>
              <a:t>                 Ocenjevanje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l-SI" altLang="sl-SI" sz="1200"/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l-SI" altLang="sl-SI" sz="2400">
                <a:solidFill>
                  <a:srgbClr val="000099"/>
                </a:solidFill>
              </a:rPr>
              <a:t>Uspeh kandidatov se ocenjuje: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endParaRPr lang="sl-SI" altLang="sl-SI" sz="800">
              <a:solidFill>
                <a:srgbClr val="000099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sl-SI" altLang="sl-SI" sz="2400">
                <a:solidFill>
                  <a:srgbClr val="000099"/>
                </a:solidFill>
              </a:rPr>
              <a:t> </a:t>
            </a:r>
            <a:r>
              <a:rPr lang="sl-SI" altLang="sl-SI" sz="2800">
                <a:solidFill>
                  <a:srgbClr val="000099"/>
                </a:solidFill>
              </a:rPr>
              <a:t>z ocenami od 1 – 5,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endParaRPr lang="sl-SI" altLang="sl-SI" sz="800">
              <a:solidFill>
                <a:srgbClr val="000099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sl-SI" altLang="sl-SI" sz="2800">
                <a:solidFill>
                  <a:srgbClr val="000099"/>
                </a:solidFill>
              </a:rPr>
              <a:t> s točkovnimi ocenami od 1 – 8 (višji nivo).</a:t>
            </a:r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323850" y="3860800"/>
            <a:ext cx="8540750" cy="215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l-SI" altLang="sl-SI" sz="2400">
                <a:solidFill>
                  <a:srgbClr val="000099"/>
                </a:solidFill>
              </a:rPr>
              <a:t>Predmetom na višjem nivoju in slovenščini se dodajo točke: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l-SI" altLang="sl-SI" sz="1000">
              <a:solidFill>
                <a:srgbClr val="000099"/>
              </a:solidFill>
            </a:endParaRPr>
          </a:p>
          <a:p>
            <a:pPr lvl="2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sl-SI" altLang="sl-SI" sz="2800">
                <a:solidFill>
                  <a:srgbClr val="000099"/>
                </a:solidFill>
              </a:rPr>
              <a:t> oceni 3 se doda 0 ali 1 točka,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endParaRPr lang="sl-SI" altLang="sl-SI" sz="800">
              <a:solidFill>
                <a:srgbClr val="000099"/>
              </a:solidFill>
            </a:endParaRPr>
          </a:p>
          <a:p>
            <a:pPr lvl="2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sl-SI" altLang="sl-SI" sz="2800">
                <a:solidFill>
                  <a:srgbClr val="000099"/>
                </a:solidFill>
              </a:rPr>
              <a:t> oceni 4 se doda 1 ali 2 točki,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endParaRPr lang="sl-SI" altLang="sl-SI" sz="800">
              <a:solidFill>
                <a:srgbClr val="000099"/>
              </a:solidFill>
            </a:endParaRPr>
          </a:p>
          <a:p>
            <a:pPr lvl="2"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sl-SI" altLang="sl-SI" sz="2800">
                <a:solidFill>
                  <a:srgbClr val="000099"/>
                </a:solidFill>
              </a:rPr>
              <a:t> oceni 5 se doda 2 ali 3 točke.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5" name="Text Box 5"/>
          <p:cNvSpPr txBox="1">
            <a:spLocks noChangeArrowheads="1"/>
          </p:cNvSpPr>
          <p:nvPr/>
        </p:nvSpPr>
        <p:spPr bwMode="auto">
          <a:xfrm>
            <a:off x="395288" y="3573463"/>
            <a:ext cx="856932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l-SI" altLang="sl-SI" sz="2400">
                <a:solidFill>
                  <a:srgbClr val="000099"/>
                </a:solidFill>
              </a:rPr>
              <a:t>Kandidat je opravil maturo, če je pri vseh predmetih pozitiven.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l-SI" altLang="sl-SI" sz="2400">
              <a:solidFill>
                <a:srgbClr val="000099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l-SI" altLang="sl-SI" sz="2400">
                <a:solidFill>
                  <a:srgbClr val="000099"/>
                </a:solidFill>
              </a:rPr>
              <a:t>Kandidat, ki je sicer pri enem predmetu negativno ocenjen,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l-SI" altLang="sl-SI" sz="2400">
                <a:solidFill>
                  <a:srgbClr val="000099"/>
                </a:solidFill>
              </a:rPr>
              <a:t>vendar je dosegel najmanj 80% točk potrebnih za pozitivno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l-SI" altLang="sl-SI" sz="2400">
                <a:solidFill>
                  <a:srgbClr val="000099"/>
                </a:solidFill>
              </a:rPr>
              <a:t>oceno, je pri tem predmetu pozitivno ocenjen, če je vsaj pri dveh ostalih dosegel oceno 3 ali več.</a:t>
            </a:r>
          </a:p>
        </p:txBody>
      </p:sp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1042988" y="981075"/>
            <a:ext cx="6985000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l-SI" altLang="sl-SI" sz="2400" b="1">
                <a:solidFill>
                  <a:srgbClr val="000099"/>
                </a:solidFill>
              </a:rPr>
              <a:t>Splošni uspeh na maturi se izrazi v točkah </a:t>
            </a:r>
            <a:r>
              <a:rPr lang="sl-SI" altLang="sl-SI" sz="2400">
                <a:solidFill>
                  <a:srgbClr val="000099"/>
                </a:solidFill>
              </a:rPr>
              <a:t>(seštevek ocen):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l-SI" altLang="sl-SI" sz="800" b="1">
              <a:solidFill>
                <a:srgbClr val="800080"/>
              </a:solidFill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à"/>
            </a:pPr>
            <a:r>
              <a:rPr lang="sl-SI" altLang="sl-SI" sz="2400" b="1">
                <a:solidFill>
                  <a:srgbClr val="800080"/>
                </a:solidFill>
              </a:rPr>
              <a:t>   min 10 točk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l-SI" altLang="sl-SI" sz="800" b="1">
              <a:solidFill>
                <a:srgbClr val="800080"/>
              </a:solidFill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l-SI" altLang="sl-SI" sz="2400" b="1">
                <a:solidFill>
                  <a:srgbClr val="800080"/>
                </a:solidFill>
                <a:sym typeface="Wingdings" panose="05000000000000000000" pitchFamily="2" charset="2"/>
              </a:rPr>
              <a:t></a:t>
            </a:r>
            <a:r>
              <a:rPr lang="sl-SI" altLang="sl-SI" sz="2400" b="1">
                <a:solidFill>
                  <a:srgbClr val="800080"/>
                </a:solidFill>
              </a:rPr>
              <a:t> max 34 točk</a:t>
            </a:r>
            <a:r>
              <a:rPr lang="sl-SI" altLang="sl-SI" sz="2400">
                <a:solidFill>
                  <a:srgbClr val="800080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6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4"/>
          <p:cNvSpPr txBox="1">
            <a:spLocks noChangeArrowheads="1"/>
          </p:cNvSpPr>
          <p:nvPr/>
        </p:nvSpPr>
        <p:spPr bwMode="auto">
          <a:xfrm>
            <a:off x="971550" y="836613"/>
            <a:ext cx="7056438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l-SI" altLang="sl-SI">
                <a:solidFill>
                  <a:srgbClr val="660066"/>
                </a:solidFill>
              </a:rPr>
              <a:t>Prijava k izbirnim predmetom mature</a:t>
            </a:r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1311275" y="1773238"/>
            <a:ext cx="6251575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sl-SI" altLang="sl-SI" sz="2400">
                <a:solidFill>
                  <a:srgbClr val="000099"/>
                </a:solidFill>
              </a:rPr>
              <a:t>  Ob koncu 2. letnika,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endParaRPr lang="sl-SI" altLang="sl-SI" sz="1000">
              <a:solidFill>
                <a:srgbClr val="000099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sl-SI" altLang="sl-SI" sz="2400">
                <a:solidFill>
                  <a:srgbClr val="000099"/>
                </a:solidFill>
              </a:rPr>
              <a:t>  dva izbirna predmeta (+ dodatni predmet).</a:t>
            </a: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1042988" y="4470400"/>
            <a:ext cx="6999287" cy="98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sl-SI" altLang="sl-SI" sz="2400">
                <a:solidFill>
                  <a:srgbClr val="000099"/>
                </a:solidFill>
              </a:rPr>
              <a:t>  V 3. letniku (razen ZGO),</a:t>
            </a: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endParaRPr lang="sl-SI" altLang="sl-SI" sz="1000">
              <a:solidFill>
                <a:srgbClr val="000099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sl-SI" altLang="sl-SI" sz="2400">
                <a:solidFill>
                  <a:srgbClr val="000099"/>
                </a:solidFill>
              </a:rPr>
              <a:t>  dijaki iz različnih predmetov hkrati na pripravah.</a:t>
            </a:r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900113" y="3570288"/>
            <a:ext cx="7056437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l-SI" altLang="sl-SI">
                <a:solidFill>
                  <a:srgbClr val="660066"/>
                </a:solidFill>
              </a:rPr>
              <a:t>Priprava na izbirne predmete mature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7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7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73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5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9" grpId="0"/>
      <p:bldP spid="57350" grpId="0"/>
      <p:bldP spid="5735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468313" y="1511300"/>
            <a:ext cx="8280400" cy="295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tabLst>
                <a:tab pos="18097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tabLst>
                <a:tab pos="18097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tabLst>
                <a:tab pos="18097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tabLst>
                <a:tab pos="1809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1809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1809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1809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1809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tabLst>
                <a:tab pos="1809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sl-SI" altLang="sl-SI" sz="2800" b="1">
                <a:solidFill>
                  <a:srgbClr val="660066"/>
                </a:solidFill>
              </a:rPr>
              <a:t>PRIJAVA NA FAKULTETO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sl-SI" altLang="sl-SI" sz="1800"/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sl-SI" altLang="sl-SI" sz="1800"/>
              <a:t>  </a:t>
            </a:r>
            <a:r>
              <a:rPr lang="sl-SI" altLang="sl-SI" sz="2800">
                <a:solidFill>
                  <a:srgbClr val="003399"/>
                </a:solidFill>
              </a:rPr>
              <a:t>Če je pri določenem študijskem programu več prijav, kot je razpisanih mest fakultete omejijo vpis.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sl-SI" altLang="sl-SI" sz="2800">
              <a:solidFill>
                <a:srgbClr val="003399"/>
              </a:solidFill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Char char="•"/>
            </a:pPr>
            <a:r>
              <a:rPr lang="sl-SI" altLang="sl-SI" sz="2800">
                <a:solidFill>
                  <a:srgbClr val="003399"/>
                </a:solidFill>
              </a:rPr>
              <a:t> </a:t>
            </a:r>
            <a:r>
              <a:rPr lang="sl-SI" altLang="sl-SI" sz="2800">
                <a:solidFill>
                  <a:srgbClr val="000099"/>
                </a:solidFill>
              </a:rPr>
              <a:t>omejena približno 1/2 programov -&gt; (želje 2/3 dijakov).</a:t>
            </a:r>
            <a:endParaRPr lang="sl-SI" altLang="sl-SI" sz="2800">
              <a:solidFill>
                <a:srgbClr val="0066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ka">
  <a:themeElements>
    <a:clrScheme name="Pika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k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ka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ka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ka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ka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ka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ka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ka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ka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ka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ka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ka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ka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433</TotalTime>
  <Words>484</Words>
  <Application>Microsoft Office PowerPoint</Application>
  <PresentationFormat>Diaprojekcija na zaslonu (4:3)</PresentationFormat>
  <Paragraphs>99</Paragraphs>
  <Slides>11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11</vt:i4>
      </vt:variant>
    </vt:vector>
  </HeadingPairs>
  <TitlesOfParts>
    <vt:vector size="17" baseType="lpstr">
      <vt:lpstr>Arial</vt:lpstr>
      <vt:lpstr>Arial Black</vt:lpstr>
      <vt:lpstr>Bookman Old Style</vt:lpstr>
      <vt:lpstr>Times New Roman</vt:lpstr>
      <vt:lpstr>Wingdings</vt:lpstr>
      <vt:lpstr>Pika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Company>ŠCRM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Škoberne Pavel</dc:creator>
  <cp:lastModifiedBy>Pavel</cp:lastModifiedBy>
  <cp:revision>31</cp:revision>
  <dcterms:created xsi:type="dcterms:W3CDTF">2009-03-10T15:04:29Z</dcterms:created>
  <dcterms:modified xsi:type="dcterms:W3CDTF">2025-06-16T09:05:06Z</dcterms:modified>
</cp:coreProperties>
</file>