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82" r:id="rId4"/>
    <p:sldId id="259" r:id="rId5"/>
    <p:sldId id="260" r:id="rId6"/>
    <p:sldId id="278" r:id="rId7"/>
    <p:sldId id="261" r:id="rId8"/>
    <p:sldId id="262" r:id="rId9"/>
    <p:sldId id="276" r:id="rId10"/>
    <p:sldId id="264" r:id="rId11"/>
    <p:sldId id="274" r:id="rId12"/>
    <p:sldId id="265" r:id="rId13"/>
    <p:sldId id="280" r:id="rId14"/>
    <p:sldId id="281" r:id="rId15"/>
    <p:sldId id="283" r:id="rId16"/>
    <p:sldId id="284" r:id="rId17"/>
    <p:sldId id="285" r:id="rId18"/>
    <p:sldId id="275" r:id="rId19"/>
    <p:sldId id="277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ov_delovni_lis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ov_delovni_lis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ov_delovni_lis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ov_delovni_lis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Sprejeti</a:t>
            </a:r>
            <a:r>
              <a:rPr lang="sl-SI" baseline="0"/>
              <a:t> po načinu študija</a:t>
            </a:r>
            <a:endParaRPr lang="sl-SI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REDNI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6735</c:v>
                </c:pt>
                <c:pt idx="1">
                  <c:v>6646</c:v>
                </c:pt>
                <c:pt idx="2">
                  <c:v>6765</c:v>
                </c:pt>
                <c:pt idx="3">
                  <c:v>6742</c:v>
                </c:pt>
                <c:pt idx="4">
                  <c:v>6746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26-429E-93B3-4120ECFDA51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IZREDNI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  <c:pt idx="0">
                  <c:v>335</c:v>
                </c:pt>
                <c:pt idx="1">
                  <c:v>246</c:v>
                </c:pt>
                <c:pt idx="2">
                  <c:v>230</c:v>
                </c:pt>
                <c:pt idx="3">
                  <c:v>205</c:v>
                </c:pt>
                <c:pt idx="4">
                  <c:v>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26-429E-93B3-4120ECFDA5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895992"/>
        <c:axId val="282901088"/>
      </c:barChart>
      <c:catAx>
        <c:axId val="28289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82901088"/>
        <c:crosses val="autoZero"/>
        <c:auto val="1"/>
        <c:lblAlgn val="ctr"/>
        <c:lblOffset val="100"/>
        <c:noMultiLvlLbl val="0"/>
      </c:catAx>
      <c:valAx>
        <c:axId val="28290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82895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Sprejeti po vrsti študija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'Vrsta Študija'!$B$1</c:f>
              <c:strCache>
                <c:ptCount val="1"/>
                <c:pt idx="0">
                  <c:v>UN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'Vrsta Študija'!$A$2:$A$6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'Vrsta Študija'!$B$2:$B$6</c:f>
              <c:numCache>
                <c:formatCode>General</c:formatCode>
                <c:ptCount val="5"/>
                <c:pt idx="0">
                  <c:v>4413</c:v>
                </c:pt>
                <c:pt idx="1">
                  <c:v>4300</c:v>
                </c:pt>
                <c:pt idx="2">
                  <c:v>4476</c:v>
                </c:pt>
                <c:pt idx="3">
                  <c:v>4396</c:v>
                </c:pt>
                <c:pt idx="4">
                  <c:v>4442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CB-41BD-A1DA-0ECF66569FB2}"/>
            </c:ext>
          </c:extLst>
        </c:ser>
        <c:ser>
          <c:idx val="1"/>
          <c:order val="1"/>
          <c:tx>
            <c:strRef>
              <c:f>'Vrsta Študija'!$C$1</c:f>
              <c:strCache>
                <c:ptCount val="1"/>
                <c:pt idx="0">
                  <c:v>VS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'Vrsta Študija'!$A$2:$A$6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'Vrsta Študija'!$C$2:$C$6</c:f>
              <c:numCache>
                <c:formatCode>General</c:formatCode>
                <c:ptCount val="5"/>
                <c:pt idx="0">
                  <c:v>2094</c:v>
                </c:pt>
                <c:pt idx="1">
                  <c:v>2031</c:v>
                </c:pt>
                <c:pt idx="2">
                  <c:v>1960</c:v>
                </c:pt>
                <c:pt idx="3">
                  <c:v>2012</c:v>
                </c:pt>
                <c:pt idx="4">
                  <c:v>2094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CB-41BD-A1DA-0ECF66569FB2}"/>
            </c:ext>
          </c:extLst>
        </c:ser>
        <c:ser>
          <c:idx val="2"/>
          <c:order val="2"/>
          <c:tx>
            <c:strRef>
              <c:f>'Vrsta Študija'!$D$1</c:f>
              <c:strCache>
                <c:ptCount val="1"/>
                <c:pt idx="0">
                  <c:v>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'Vrsta Študija'!$A$2:$A$6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'Vrsta Študija'!$D$2:$D$6</c:f>
              <c:numCache>
                <c:formatCode>General</c:formatCode>
                <c:ptCount val="5"/>
                <c:pt idx="0">
                  <c:v>563</c:v>
                </c:pt>
                <c:pt idx="1">
                  <c:v>561</c:v>
                </c:pt>
                <c:pt idx="2">
                  <c:v>559</c:v>
                </c:pt>
                <c:pt idx="3">
                  <c:v>539</c:v>
                </c:pt>
                <c:pt idx="4">
                  <c:v>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CB-41BD-A1DA-0ECF66569F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900304"/>
        <c:axId val="282900696"/>
      </c:barChart>
      <c:catAx>
        <c:axId val="28290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82900696"/>
        <c:crosses val="autoZero"/>
        <c:auto val="1"/>
        <c:lblAlgn val="ctr"/>
        <c:lblOffset val="100"/>
        <c:noMultiLvlLbl val="0"/>
      </c:catAx>
      <c:valAx>
        <c:axId val="28290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8290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Sprejeti glede na željo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Želja!$B$1</c:f>
              <c:strCache>
                <c:ptCount val="1"/>
                <c:pt idx="0">
                  <c:v>1. ŽELJA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Želja!$A$2:$A$6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Želja!$B$2:$B$6</c:f>
              <c:numCache>
                <c:formatCode>General</c:formatCode>
                <c:ptCount val="5"/>
                <c:pt idx="0">
                  <c:v>5499</c:v>
                </c:pt>
                <c:pt idx="1">
                  <c:v>5530</c:v>
                </c:pt>
                <c:pt idx="2">
                  <c:v>5532</c:v>
                </c:pt>
                <c:pt idx="3">
                  <c:v>5587</c:v>
                </c:pt>
                <c:pt idx="4">
                  <c:v>5736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20-43F4-8D82-74027723FA24}"/>
            </c:ext>
          </c:extLst>
        </c:ser>
        <c:ser>
          <c:idx val="1"/>
          <c:order val="1"/>
          <c:tx>
            <c:strRef>
              <c:f>Želja!$C$1</c:f>
              <c:strCache>
                <c:ptCount val="1"/>
                <c:pt idx="0">
                  <c:v>2. ŽELJA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Želja!$A$2:$A$6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Želja!$C$2:$C$6</c:f>
              <c:numCache>
                <c:formatCode>General</c:formatCode>
                <c:ptCount val="5"/>
                <c:pt idx="0">
                  <c:v>1100</c:v>
                </c:pt>
                <c:pt idx="1">
                  <c:v>968</c:v>
                </c:pt>
                <c:pt idx="2">
                  <c:v>1040</c:v>
                </c:pt>
                <c:pt idx="3">
                  <c:v>990</c:v>
                </c:pt>
                <c:pt idx="4">
                  <c:v>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20-43F4-8D82-74027723FA24}"/>
            </c:ext>
          </c:extLst>
        </c:ser>
        <c:ser>
          <c:idx val="2"/>
          <c:order val="2"/>
          <c:tx>
            <c:strRef>
              <c:f>Želja!$D$1</c:f>
              <c:strCache>
                <c:ptCount val="1"/>
                <c:pt idx="0">
                  <c:v>3. ŽELJA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Želja!$A$2:$A$6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Želja!$D$2:$D$6</c:f>
              <c:numCache>
                <c:formatCode>General</c:formatCode>
                <c:ptCount val="5"/>
                <c:pt idx="0">
                  <c:v>471</c:v>
                </c:pt>
                <c:pt idx="1">
                  <c:v>394</c:v>
                </c:pt>
                <c:pt idx="2">
                  <c:v>423</c:v>
                </c:pt>
                <c:pt idx="3">
                  <c:v>370</c:v>
                </c:pt>
                <c:pt idx="4">
                  <c:v>357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20-43F4-8D82-74027723FA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2897168"/>
        <c:axId val="282898344"/>
      </c:barChart>
      <c:catAx>
        <c:axId val="2828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82898344"/>
        <c:crosses val="autoZero"/>
        <c:auto val="1"/>
        <c:lblAlgn val="ctr"/>
        <c:lblOffset val="100"/>
        <c:noMultiLvlLbl val="0"/>
      </c:catAx>
      <c:valAx>
        <c:axId val="282898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8289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66686469216258"/>
          <c:y val="6.2650676123254104E-2"/>
          <c:w val="0.8550013916038367"/>
          <c:h val="0.761446679036480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04C48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Prijave_KLASIUS_1_2_rok!$A$4:$A$25</c:f>
              <c:strCache>
                <c:ptCount val="10"/>
                <c:pt idx="0">
                  <c:v>IKT</c:v>
                </c:pt>
                <c:pt idx="1">
                  <c:v>ZSV</c:v>
                </c:pt>
                <c:pt idx="2">
                  <c:v>TVG</c:v>
                </c:pt>
                <c:pt idx="3">
                  <c:v>IZO</c:v>
                </c:pt>
                <c:pt idx="4">
                  <c:v>UMH</c:v>
                </c:pt>
                <c:pt idx="5">
                  <c:v>DNI</c:v>
                </c:pt>
                <c:pt idx="6">
                  <c:v>KGV</c:v>
                </c:pt>
                <c:pt idx="7">
                  <c:v>TPG</c:v>
                </c:pt>
                <c:pt idx="8">
                  <c:v>PVP</c:v>
                </c:pt>
                <c:pt idx="9">
                  <c:v>NMS</c:v>
                </c:pt>
              </c:strCache>
            </c:strRef>
          </c:cat>
          <c:val>
            <c:numRef>
              <c:f>Prijave_KLASIUS_1_2_rok!$D$4:$D$25</c:f>
              <c:numCache>
                <c:formatCode>0.0%</c:formatCode>
                <c:ptCount val="10"/>
                <c:pt idx="0">
                  <c:v>0.68306010928961003</c:v>
                </c:pt>
                <c:pt idx="1">
                  <c:v>0.58303886925795001</c:v>
                </c:pt>
                <c:pt idx="2">
                  <c:v>0.12424242424242</c:v>
                </c:pt>
                <c:pt idx="3">
                  <c:v>0.12172442941673001</c:v>
                </c:pt>
                <c:pt idx="4">
                  <c:v>2.3970211775650001E-2</c:v>
                </c:pt>
                <c:pt idx="5">
                  <c:v>-1.7999999999999999E-2</c:v>
                </c:pt>
                <c:pt idx="6">
                  <c:v>-3.7999999999999999E-2</c:v>
                </c:pt>
                <c:pt idx="7">
                  <c:v>-0.123</c:v>
                </c:pt>
                <c:pt idx="8">
                  <c:v>-0.14599999999999999</c:v>
                </c:pt>
                <c:pt idx="9">
                  <c:v>-0.22900000000000001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55-48B9-ADC6-84B34A0FB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898736"/>
        <c:axId val="281854272"/>
      </c:barChart>
      <c:catAx>
        <c:axId val="282898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sl-SI" sz="1000" baseline="0"/>
                  <a:t>Skupina KLASIUS </a:t>
                </a:r>
              </a:p>
            </c:rich>
          </c:tx>
          <c:layout>
            <c:manualLayout>
              <c:xMode val="edge"/>
              <c:yMode val="edge"/>
              <c:x val="0.41111181102362232"/>
              <c:y val="0.927711855295199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sl-SI"/>
          </a:p>
        </c:txPr>
        <c:crossAx val="28185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854272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sl-SI" sz="1000" baseline="0"/>
                  <a:t>Presežek prijav</a:t>
                </a:r>
              </a:p>
            </c:rich>
          </c:tx>
          <c:layout>
            <c:manualLayout>
              <c:xMode val="edge"/>
              <c:yMode val="edge"/>
              <c:x val="1.3333333333333341E-2"/>
              <c:y val="0.3244984979287248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sl-SI"/>
          </a:p>
        </c:txPr>
        <c:crossAx val="282898736"/>
        <c:crosses val="autoZero"/>
        <c:crossBetween val="between"/>
      </c:valAx>
      <c:spPr>
        <a:solidFill>
          <a:srgbClr val="EEEEEE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66686469216258"/>
          <c:y val="6.2650676123254104E-2"/>
          <c:w val="0.8550013916038367"/>
          <c:h val="0.761446679036480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04C48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Prijave_KLASIUS_1_2_rok!$A$4:$A$25</c:f>
              <c:strCache>
                <c:ptCount val="10"/>
                <c:pt idx="0">
                  <c:v>ZSV</c:v>
                </c:pt>
                <c:pt idx="1">
                  <c:v>IKT</c:v>
                </c:pt>
                <c:pt idx="2">
                  <c:v>TVG</c:v>
                </c:pt>
                <c:pt idx="3">
                  <c:v>IZO</c:v>
                </c:pt>
                <c:pt idx="4">
                  <c:v>KGV</c:v>
                </c:pt>
                <c:pt idx="5">
                  <c:v>UMH</c:v>
                </c:pt>
                <c:pt idx="6">
                  <c:v>NMS</c:v>
                </c:pt>
                <c:pt idx="7">
                  <c:v>DNI</c:v>
                </c:pt>
                <c:pt idx="8">
                  <c:v>TPG</c:v>
                </c:pt>
                <c:pt idx="9">
                  <c:v>PVP</c:v>
                </c:pt>
              </c:strCache>
            </c:strRef>
          </c:cat>
          <c:val>
            <c:numRef>
              <c:f>Prijave_KLASIUS_1_2_rok!$D$4:$D$25</c:f>
              <c:numCache>
                <c:formatCode>0.0%</c:formatCode>
                <c:ptCount val="10"/>
                <c:pt idx="0">
                  <c:v>1.1566000000000001</c:v>
                </c:pt>
                <c:pt idx="1">
                  <c:v>0.66559999999999997</c:v>
                </c:pt>
                <c:pt idx="2">
                  <c:v>0.64170000000000005</c:v>
                </c:pt>
                <c:pt idx="3">
                  <c:v>0.6381</c:v>
                </c:pt>
                <c:pt idx="4">
                  <c:v>0.1867</c:v>
                </c:pt>
                <c:pt idx="5">
                  <c:v>0.15429999999999999</c:v>
                </c:pt>
                <c:pt idx="6">
                  <c:v>-1.4999999999999999E-2</c:v>
                </c:pt>
                <c:pt idx="7">
                  <c:v>-2.5000000000000001E-2</c:v>
                </c:pt>
                <c:pt idx="8">
                  <c:v>-6.8000000000000005E-2</c:v>
                </c:pt>
                <c:pt idx="9">
                  <c:v>-8.2000000000000003E-2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B9-4BA9-803E-E7004CB0E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712360"/>
        <c:axId val="368706480"/>
      </c:barChart>
      <c:catAx>
        <c:axId val="368712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sl-SI" sz="1000" baseline="0"/>
                  <a:t>Skupina KLASIUS </a:t>
                </a:r>
              </a:p>
            </c:rich>
          </c:tx>
          <c:layout>
            <c:manualLayout>
              <c:xMode val="edge"/>
              <c:yMode val="edge"/>
              <c:x val="0.41111181102362232"/>
              <c:y val="0.927711855295199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sl-SI"/>
          </a:p>
        </c:txPr>
        <c:crossAx val="368706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706480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sl-SI" sz="1000" baseline="0"/>
                  <a:t>Presežek prijav</a:t>
                </a:r>
              </a:p>
            </c:rich>
          </c:tx>
          <c:layout>
            <c:manualLayout>
              <c:xMode val="edge"/>
              <c:yMode val="edge"/>
              <c:x val="1.3333333333333341E-2"/>
              <c:y val="0.3244984979287248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sl-SI"/>
          </a:p>
        </c:txPr>
        <c:crossAx val="368712360"/>
        <c:crosses val="autoZero"/>
        <c:crossBetween val="between"/>
      </c:valAx>
      <c:spPr>
        <a:solidFill>
          <a:srgbClr val="EEEEEE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340009129293622E-2"/>
          <c:y val="3.6738354961163663E-2"/>
          <c:w val="0.8953663129065389"/>
          <c:h val="0.82125520931722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04C48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Prijave_KLASIUS_1_2_rok!$A$31:$A$56</c:f>
              <c:strCache>
                <c:ptCount val="26"/>
                <c:pt idx="0">
                  <c:v>UL EF</c:v>
                </c:pt>
                <c:pt idx="1">
                  <c:v>UL FRI</c:v>
                </c:pt>
                <c:pt idx="2">
                  <c:v>UL FKKT</c:v>
                </c:pt>
                <c:pt idx="3">
                  <c:v>UL BF</c:v>
                </c:pt>
                <c:pt idx="4">
                  <c:v>UL AG</c:v>
                </c:pt>
                <c:pt idx="5">
                  <c:v>UL NTF</c:v>
                </c:pt>
                <c:pt idx="6">
                  <c:v>UL AGRFT</c:v>
                </c:pt>
                <c:pt idx="7">
                  <c:v>UL FFA</c:v>
                </c:pt>
                <c:pt idx="8">
                  <c:v>UL VF</c:v>
                </c:pt>
                <c:pt idx="9">
                  <c:v>UL ALUO</c:v>
                </c:pt>
                <c:pt idx="10">
                  <c:v>UL FS</c:v>
                </c:pt>
                <c:pt idx="11">
                  <c:v>UL FE</c:v>
                </c:pt>
                <c:pt idx="12">
                  <c:v>UL FMF</c:v>
                </c:pt>
                <c:pt idx="13">
                  <c:v>UL FSD</c:v>
                </c:pt>
                <c:pt idx="14">
                  <c:v>UL TEOF</c:v>
                </c:pt>
                <c:pt idx="15">
                  <c:v>UL FPP</c:v>
                </c:pt>
                <c:pt idx="16">
                  <c:v>UL FŠ</c:v>
                </c:pt>
                <c:pt idx="17">
                  <c:v>UL PF</c:v>
                </c:pt>
                <c:pt idx="18">
                  <c:v>UL FGG</c:v>
                </c:pt>
                <c:pt idx="19">
                  <c:v>UL FA</c:v>
                </c:pt>
                <c:pt idx="20">
                  <c:v>UL FU</c:v>
                </c:pt>
                <c:pt idx="21">
                  <c:v>UL FDV</c:v>
                </c:pt>
                <c:pt idx="22">
                  <c:v>UL MF</c:v>
                </c:pt>
                <c:pt idx="23">
                  <c:v>UL ZF</c:v>
                </c:pt>
                <c:pt idx="24">
                  <c:v>UL PEF</c:v>
                </c:pt>
                <c:pt idx="25">
                  <c:v>UL FF</c:v>
                </c:pt>
              </c:strCache>
            </c:strRef>
          </c:cat>
          <c:val>
            <c:numRef>
              <c:f>Prijave_KLASIUS_1_2_rok!$D$31:$D$56</c:f>
              <c:numCache>
                <c:formatCode>0.0%</c:formatCode>
                <c:ptCount val="26"/>
                <c:pt idx="0">
                  <c:v>2.5598825475850073E-2</c:v>
                </c:pt>
                <c:pt idx="1">
                  <c:v>1.7867986714400104E-2</c:v>
                </c:pt>
                <c:pt idx="2">
                  <c:v>1.3591762416631206E-2</c:v>
                </c:pt>
                <c:pt idx="3">
                  <c:v>9.398210360232355E-3</c:v>
                </c:pt>
                <c:pt idx="4">
                  <c:v>8.2363744658159963E-3</c:v>
                </c:pt>
                <c:pt idx="5">
                  <c:v>8.2153318894200751E-3</c:v>
                </c:pt>
                <c:pt idx="6">
                  <c:v>7.908707757789981E-3</c:v>
                </c:pt>
                <c:pt idx="7">
                  <c:v>6.160519078553247E-3</c:v>
                </c:pt>
                <c:pt idx="8">
                  <c:v>4.4576468417784117E-3</c:v>
                </c:pt>
                <c:pt idx="9">
                  <c:v>4.1650365782861624E-3</c:v>
                </c:pt>
                <c:pt idx="10">
                  <c:v>2.9462916631036867E-3</c:v>
                </c:pt>
                <c:pt idx="11">
                  <c:v>2.4938675609157759E-3</c:v>
                </c:pt>
                <c:pt idx="12">
                  <c:v>2.0281960420481561E-3</c:v>
                </c:pt>
                <c:pt idx="13">
                  <c:v>7.9600338764576617E-4</c:v>
                </c:pt>
                <c:pt idx="14">
                  <c:v>-1.1504479934901794E-3</c:v>
                </c:pt>
                <c:pt idx="15">
                  <c:v>-1.1844549221068455E-3</c:v>
                </c:pt>
                <c:pt idx="16">
                  <c:v>-2.0851050628142714E-3</c:v>
                </c:pt>
                <c:pt idx="17">
                  <c:v>-4.7546206527765977E-3</c:v>
                </c:pt>
                <c:pt idx="18">
                  <c:v>-6.070617806384921E-3</c:v>
                </c:pt>
                <c:pt idx="19">
                  <c:v>-6.7496589595850004E-3</c:v>
                </c:pt>
                <c:pt idx="20">
                  <c:v>-9.5577454893068757E-3</c:v>
                </c:pt>
                <c:pt idx="21">
                  <c:v>-9.6298790231276604E-3</c:v>
                </c:pt>
                <c:pt idx="22">
                  <c:v>-1.2714097109992002E-2</c:v>
                </c:pt>
                <c:pt idx="23">
                  <c:v>-1.633078992804049E-2</c:v>
                </c:pt>
                <c:pt idx="24">
                  <c:v>-1.8317144688215305E-2</c:v>
                </c:pt>
                <c:pt idx="25">
                  <c:v>-2.0331631700773733E-2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8-41FB-8FD1-75D8E2C0F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705696"/>
        <c:axId val="368707656"/>
      </c:barChart>
      <c:catAx>
        <c:axId val="36870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sl-SI"/>
          </a:p>
        </c:txPr>
        <c:crossAx val="368707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707656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sl-SI" sz="1000"/>
                  <a:t>Presežek prijav</a:t>
                </a:r>
              </a:p>
            </c:rich>
          </c:tx>
          <c:layout>
            <c:manualLayout>
              <c:xMode val="edge"/>
              <c:yMode val="edge"/>
              <c:x val="1.3311148086522463E-2"/>
              <c:y val="0.3097787294789454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sl-SI"/>
          </a:p>
        </c:txPr>
        <c:crossAx val="368705696"/>
        <c:crosses val="autoZero"/>
        <c:crossBetween val="between"/>
      </c:valAx>
      <c:spPr>
        <a:solidFill>
          <a:srgbClr val="EEEEEE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sl-S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00F85-AD99-4F63-8BC0-4B235BFD7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2BBA757-1C79-409B-9AE1-294E6FB4B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3ED49E92-487F-4549-8AC2-4A5CB0D4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36C3BA10-3164-489F-A511-BC3AD558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230F532-24FC-43FA-8394-6CA57089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59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3B1628-8382-4C55-93D3-A8E61BFD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034A07EF-B5B3-4AF7-8B85-76B1315DC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B965FEE-3F95-4830-BEBF-A626AAB6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B82BD36-245A-4CE9-A7A3-C9FEA0B6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1DF7E2DD-5E69-45A1-A36B-6D24BB57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24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AE40E975-BBF2-4BFE-A01C-4DF7EC719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8D77CE82-2390-4988-A622-B32E46248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56DCEED-BB8B-44B4-B135-CA9030F3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F6D108E-08A2-444A-A10C-BAA1C1E5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7455360-82C1-4952-917C-BB7137D3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414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588256-5ACC-4AA1-B077-D6551BF3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2DEC94B-4CFF-4C62-B6C5-6158873C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DF5A94C-7E1B-4EA1-8BF1-A2EC8F2B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5C9EC778-7B21-44E0-B0F6-29677268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ACEEE3AA-75F2-4DF4-B9A2-EDE67735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48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547E7A-D318-4FEA-8FCD-5AD8DA8F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44504AB6-0347-4C4E-8579-0A565488D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A7EDC246-4023-42C7-90DF-C0A91E44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F75610E2-FC46-46ED-9CD9-B3FDCD97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B9B4775-1F8B-4F60-87B1-EC9C5E84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320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E785BB-481C-41E4-BD98-B8880794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BCE5CDF1-9C5D-43B1-823A-F684CA3CF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223E65DC-2383-4AA2-9B3E-9C0F1318A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E8AC2143-A9F4-4650-930F-234D0E59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D1446090-1872-4AAA-B891-17BD1A2C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9D26CAB6-DC65-4946-BFA8-853EECD4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967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5669FF-0C50-4D02-9F93-AF4E3DCF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775092D7-8AB4-4BD5-8240-F144CF88B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300A803F-9AC6-4491-B2B4-C487CB168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5F8E2714-C997-40D8-B30B-A2829850C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5B8E3838-09D8-4BF4-A2C0-0BDAA0CD5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2951AFC8-E54A-442F-B376-E108DBAD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189E4099-3F20-4E89-B59F-38BA13DC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99C9875D-8DF4-46DB-9284-5FA99E30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9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C39243-2643-435A-932D-4515172F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F4E9D57C-D337-46FB-B191-2C939963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C609F64B-0B5E-45CE-9317-96FC6B00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BF3BD74E-2D5D-439A-9A38-64354236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70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BDAE502A-7534-47B7-AD74-B04BDFD9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C0CB73DC-288A-4A06-B212-3EBFDCB7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21AC4FD6-6188-4A75-A8A1-7E11A4A6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012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AFB6CA-FBB7-4CCB-AC6F-33DB6EF8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3704A95-0C2B-4BBA-A8C2-77ECDAD25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BB94B9D3-105B-4FA0-9214-0204F18A8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B07321EC-2EAA-4797-A8E8-8F356DFF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311E3E7A-A65B-42BE-B3F8-CDA4D78F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ADA9951E-5815-4ED4-85FA-2DA2AF2E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526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1065FB-0B49-4CCB-9E38-2D80F721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6D67505C-3158-4C24-B7A7-B1BE265D0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29D86BAF-FC29-4D73-800B-AA20AAA9F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88B1E325-D4F1-4F0C-89C6-80B758C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012C98EF-1C5E-4B38-858E-BB179909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8B2C8D47-C6E7-4AB4-B5F2-E3E771AA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08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E28FF47D-079B-4CF5-9CD4-0AD623FC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EB376252-25A2-4301-9E0B-9BA296B0D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F012FBDC-8ADB-4610-A2A0-7221310BF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7D1C-8B4E-4F22-80E2-95F356754E3E}" type="datetimeFigureOut">
              <a:rPr lang="sl-SI" smtClean="0"/>
              <a:t>06.01.2021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6FB930AF-6234-48C5-9252-DF67D01E4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B0459AFA-CC56-408C-8A28-A816CCE38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7142B-961D-4DC5-91BB-2E7C482D3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325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ov_dok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#_6._KRATICE_VISOKO&#352;OLSKIH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978BCB-88B1-4234-A9D4-93034BA38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80334"/>
          </a:xfrm>
        </p:spPr>
        <p:txBody>
          <a:bodyPr/>
          <a:lstStyle/>
          <a:p>
            <a:r>
              <a:rPr lang="sl-SI" dirty="0"/>
              <a:t>Trend prijav </a:t>
            </a:r>
            <a:r>
              <a:rPr lang="sl-SI" dirty="0" smtClean="0"/>
              <a:t>na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na Univerzi v Ljubljani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1AE6C3B-6F1B-4F3B-B345-C5E0869FB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920792"/>
            <a:ext cx="4572000" cy="814845"/>
          </a:xfrm>
        </p:spPr>
        <p:txBody>
          <a:bodyPr/>
          <a:lstStyle/>
          <a:p>
            <a:r>
              <a:rPr lang="sl-SI" dirty="0"/>
              <a:t>Avdić Jasmin, Tanja Žužek, VPIS UL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06145EC-6EE9-4347-A49D-58AAA4CBF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8" y="256222"/>
            <a:ext cx="3429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3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D85D99-9EA2-45E2-BA83-D78AFF6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545328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Delež prijav v študijske programe po KLASIUS glede na vpisna mesta v študijskem letu 2020/2021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A485985-18B8-4433-AC8B-1C0A694C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209"/>
            <a:ext cx="10515600" cy="3761754"/>
          </a:xfrm>
        </p:spPr>
        <p:txBody>
          <a:bodyPr/>
          <a:lstStyle/>
          <a:p>
            <a:endParaRPr lang="sl-SI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xmlns="" id="{00000000-0008-0000-0800-00004B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662015"/>
              </p:ext>
            </p:extLst>
          </p:nvPr>
        </p:nvGraphicFramePr>
        <p:xfrm>
          <a:off x="838199" y="1395412"/>
          <a:ext cx="10515599" cy="507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31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639428-C492-4A96-9AA2-0415F220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b="1" dirty="0"/>
              <a:t>Delež prijav v študijske programe po KLASIUS glede na vpisna mesta v študijskem letu 2015/2016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00000000-0008-0000-0800-00004B54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132072"/>
              </p:ext>
            </p:extLst>
          </p:nvPr>
        </p:nvGraphicFramePr>
        <p:xfrm>
          <a:off x="838200" y="1825625"/>
          <a:ext cx="10237342" cy="476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28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65FA65-80D7-4188-A4F8-7C516551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119274"/>
            <a:ext cx="11095383" cy="874640"/>
          </a:xfrm>
        </p:spPr>
        <p:txBody>
          <a:bodyPr/>
          <a:lstStyle/>
          <a:p>
            <a:r>
              <a:rPr lang="sl-SI" dirty="0"/>
              <a:t>Študijski programi na UL z najvišjimi minimumi</a:t>
            </a:r>
          </a:p>
        </p:txBody>
      </p:sp>
      <p:graphicFrame>
        <p:nvGraphicFramePr>
          <p:cNvPr id="20" name="Označba mesta vsebine 19">
            <a:extLst>
              <a:ext uri="{FF2B5EF4-FFF2-40B4-BE49-F238E27FC236}">
                <a16:creationId xmlns:a16="http://schemas.microsoft.com/office/drawing/2014/main" xmlns="" id="{FE37C450-02B4-4B52-B0F4-1EA3950F8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548926"/>
              </p:ext>
            </p:extLst>
          </p:nvPr>
        </p:nvGraphicFramePr>
        <p:xfrm>
          <a:off x="586410" y="867742"/>
          <a:ext cx="10767390" cy="5930231"/>
        </p:xfrm>
        <a:graphic>
          <a:graphicData uri="http://schemas.openxmlformats.org/drawingml/2006/table">
            <a:tbl>
              <a:tblPr firstRow="1" firstCol="1" bandRow="1"/>
              <a:tblGrid>
                <a:gridCol w="644083">
                  <a:extLst>
                    <a:ext uri="{9D8B030D-6E8A-4147-A177-3AD203B41FA5}">
                      <a16:colId xmlns:a16="http://schemas.microsoft.com/office/drawing/2014/main" xmlns="" val="1947340839"/>
                    </a:ext>
                  </a:extLst>
                </a:gridCol>
                <a:gridCol w="1382831">
                  <a:extLst>
                    <a:ext uri="{9D8B030D-6E8A-4147-A177-3AD203B41FA5}">
                      <a16:colId xmlns:a16="http://schemas.microsoft.com/office/drawing/2014/main" xmlns="" val="353636084"/>
                    </a:ext>
                  </a:extLst>
                </a:gridCol>
                <a:gridCol w="871462">
                  <a:extLst>
                    <a:ext uri="{9D8B030D-6E8A-4147-A177-3AD203B41FA5}">
                      <a16:colId xmlns:a16="http://schemas.microsoft.com/office/drawing/2014/main" xmlns="" val="3963471458"/>
                    </a:ext>
                  </a:extLst>
                </a:gridCol>
                <a:gridCol w="871462">
                  <a:extLst>
                    <a:ext uri="{9D8B030D-6E8A-4147-A177-3AD203B41FA5}">
                      <a16:colId xmlns:a16="http://schemas.microsoft.com/office/drawing/2014/main" xmlns="" val="3229029768"/>
                    </a:ext>
                  </a:extLst>
                </a:gridCol>
                <a:gridCol w="871462">
                  <a:extLst>
                    <a:ext uri="{9D8B030D-6E8A-4147-A177-3AD203B41FA5}">
                      <a16:colId xmlns:a16="http://schemas.microsoft.com/office/drawing/2014/main" xmlns="" val="3073834815"/>
                    </a:ext>
                  </a:extLst>
                </a:gridCol>
                <a:gridCol w="871462">
                  <a:extLst>
                    <a:ext uri="{9D8B030D-6E8A-4147-A177-3AD203B41FA5}">
                      <a16:colId xmlns:a16="http://schemas.microsoft.com/office/drawing/2014/main" xmlns="" val="478529636"/>
                    </a:ext>
                  </a:extLst>
                </a:gridCol>
                <a:gridCol w="871462">
                  <a:extLst>
                    <a:ext uri="{9D8B030D-6E8A-4147-A177-3AD203B41FA5}">
                      <a16:colId xmlns:a16="http://schemas.microsoft.com/office/drawing/2014/main" xmlns="" val="2977833367"/>
                    </a:ext>
                  </a:extLst>
                </a:gridCol>
                <a:gridCol w="871462">
                  <a:extLst>
                    <a:ext uri="{9D8B030D-6E8A-4147-A177-3AD203B41FA5}">
                      <a16:colId xmlns:a16="http://schemas.microsoft.com/office/drawing/2014/main" xmlns="" val="3370883364"/>
                    </a:ext>
                  </a:extLst>
                </a:gridCol>
                <a:gridCol w="871462">
                  <a:extLst>
                    <a:ext uri="{9D8B030D-6E8A-4147-A177-3AD203B41FA5}">
                      <a16:colId xmlns:a16="http://schemas.microsoft.com/office/drawing/2014/main" xmlns="" val="1359621854"/>
                    </a:ext>
                  </a:extLst>
                </a:gridCol>
                <a:gridCol w="871462">
                  <a:extLst>
                    <a:ext uri="{9D8B030D-6E8A-4147-A177-3AD203B41FA5}">
                      <a16:colId xmlns:a16="http://schemas.microsoft.com/office/drawing/2014/main" xmlns="" val="3215196430"/>
                    </a:ext>
                  </a:extLst>
                </a:gridCol>
                <a:gridCol w="871462">
                  <a:extLst>
                    <a:ext uri="{9D8B030D-6E8A-4147-A177-3AD203B41FA5}">
                      <a16:colId xmlns:a16="http://schemas.microsoft.com/office/drawing/2014/main" xmlns="" val="3879650714"/>
                    </a:ext>
                  </a:extLst>
                </a:gridCol>
                <a:gridCol w="897318">
                  <a:extLst>
                    <a:ext uri="{9D8B030D-6E8A-4147-A177-3AD203B41FA5}">
                      <a16:colId xmlns:a16="http://schemas.microsoft.com/office/drawing/2014/main" xmlns="" val="691005363"/>
                    </a:ext>
                  </a:extLst>
                </a:gridCol>
              </a:tblGrid>
              <a:tr h="546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Študijski program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2011/12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2012/13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2013/14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2014/15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2015/16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3557319"/>
                  </a:ext>
                </a:extLst>
              </a:tr>
              <a:tr h="475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ZF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Fizioterapija VS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94,90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95,80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96,49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4956638"/>
                  </a:ext>
                </a:extLst>
              </a:tr>
              <a:tr h="473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FF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Psihologija UN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92,40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95,80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6612511"/>
                  </a:ext>
                </a:extLst>
              </a:tr>
              <a:tr h="735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PEF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Logopedija in </a:t>
                      </a:r>
                      <a:r>
                        <a:rPr lang="sl-SI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surdopedagogika</a:t>
                      </a: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84,50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94,60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94,60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95,80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94,60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5163927"/>
                  </a:ext>
                </a:extLst>
              </a:tr>
              <a:tr h="451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ZF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Radiološka tehnologija VS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88,20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90,60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92,68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882128"/>
                  </a:ext>
                </a:extLst>
              </a:tr>
              <a:tr h="482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ZF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Babištvo VS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88,40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91,80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96,40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94,60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7812610"/>
                  </a:ext>
                </a:extLst>
              </a:tr>
              <a:tr h="24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PEF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Predšolska vzgoja VS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87,80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87,80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91,80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90,00</a:t>
                      </a: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517133"/>
                  </a:ext>
                </a:extLst>
              </a:tr>
              <a:tr h="24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MF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Medicina EM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90,40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91,90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90,40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91,13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90,40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90,40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90,05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0044737"/>
                  </a:ext>
                </a:extLst>
              </a:tr>
              <a:tr h="508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PEF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Specialna in rehabilitacijska pedagogika UN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86,00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86,60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87,00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827978"/>
                  </a:ext>
                </a:extLst>
              </a:tr>
              <a:tr h="24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FFA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Laboratorijska biomedicina UN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83,00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474732"/>
                  </a:ext>
                </a:extLst>
              </a:tr>
              <a:tr h="24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MF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Dentalna medicina EM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88,55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89,25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87,40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89,25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86,19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87,85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88,90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87,70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7346600"/>
                  </a:ext>
                </a:extLst>
              </a:tr>
              <a:tr h="24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VF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Veterinarstvo EM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86,60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86,60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7964430"/>
                  </a:ext>
                </a:extLst>
              </a:tr>
              <a:tr h="508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 FRI - FMF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Računalništvo in matematika UN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76,50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87,80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3" marR="53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359332"/>
                  </a:ext>
                </a:extLst>
              </a:tr>
            </a:tbl>
          </a:graphicData>
        </a:graphic>
      </p:graphicFrame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8D888DBA-C092-418C-926E-E3DFADC6C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55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l-SI" altLang="sl-S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xmlns="" id="{0E4350DF-E14D-4794-B08E-F80695BFE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777" y="2767727"/>
            <a:ext cx="2808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l-SI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en-GB" altLang="sl-SI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2]</a:t>
            </a:r>
            <a:endParaRPr kumimoji="0" lang="en-GB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7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06231D-9884-4577-B802-B9EB93DF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Višji minimumi kot pred 10 leti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93ED894-8584-4AA2-B950-F6EB4ADBD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7887"/>
            <a:ext cx="4946374" cy="4199076"/>
          </a:xfrm>
        </p:spPr>
        <p:txBody>
          <a:bodyPr>
            <a:normAutofit fontScale="70000" lnSpcReduction="20000"/>
          </a:bodyPr>
          <a:lstStyle/>
          <a:p>
            <a:r>
              <a:rPr lang="sl-SI" b="1" dirty="0"/>
              <a:t>Japonologija – dvopredmetni UN</a:t>
            </a:r>
            <a:r>
              <a:rPr lang="sl-SI" dirty="0"/>
              <a:t>, (UL FF) za 20 točk (63 na 83 točk),</a:t>
            </a:r>
          </a:p>
          <a:p>
            <a:r>
              <a:rPr lang="sl-SI" b="1" dirty="0"/>
              <a:t>Računalništvo in informatika UN </a:t>
            </a:r>
            <a:r>
              <a:rPr lang="sl-SI" dirty="0"/>
              <a:t>(UL FRI) za 20 točk (55 na 75 točk),</a:t>
            </a:r>
          </a:p>
          <a:p>
            <a:r>
              <a:rPr lang="sl-SI" b="1" dirty="0"/>
              <a:t>Specialna in rehabilitacijska pedagogika UN </a:t>
            </a:r>
            <a:r>
              <a:rPr lang="sl-SI" dirty="0"/>
              <a:t>(UL PEF) 17,5 točk (71 na 88,5),</a:t>
            </a:r>
          </a:p>
          <a:p>
            <a:r>
              <a:rPr lang="sl-SI" b="1" dirty="0"/>
              <a:t>Računalništvo in informatika VS</a:t>
            </a:r>
            <a:r>
              <a:rPr lang="sl-SI" dirty="0"/>
              <a:t> (UL FRI) za </a:t>
            </a:r>
          </a:p>
          <a:p>
            <a:pPr marL="0" indent="0">
              <a:buNone/>
            </a:pPr>
            <a:r>
              <a:rPr lang="sl-SI" dirty="0"/>
              <a:t>    16, 8 točk (iz 63 na 69,8 točk)</a:t>
            </a:r>
          </a:p>
          <a:p>
            <a:r>
              <a:rPr lang="sl-SI" b="1" dirty="0"/>
              <a:t>Visoka poslovna šola VS </a:t>
            </a:r>
            <a:r>
              <a:rPr lang="sl-SI" dirty="0"/>
              <a:t>(UL EF) za 14,5 točk (48,5 na 63 točk),</a:t>
            </a:r>
          </a:p>
          <a:p>
            <a:r>
              <a:rPr lang="sl-SI" b="1" dirty="0"/>
              <a:t>Socialna pedagogika UN </a:t>
            </a:r>
            <a:r>
              <a:rPr lang="sl-SI" dirty="0"/>
              <a:t>(UL PEF) za 14,1 točk (72,5 na 86,6 točk),</a:t>
            </a:r>
          </a:p>
          <a:p>
            <a:r>
              <a:rPr lang="sl-SI" b="1" dirty="0"/>
              <a:t>Pravo UN </a:t>
            </a:r>
            <a:r>
              <a:rPr lang="sl-SI" dirty="0"/>
              <a:t>(UL PF) za 14 točk (63 na 77 točk),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9A87C50D-3A14-494F-B094-0B6972337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7886"/>
            <a:ext cx="5181600" cy="4651514"/>
          </a:xfrm>
        </p:spPr>
        <p:txBody>
          <a:bodyPr>
            <a:normAutofit fontScale="70000" lnSpcReduction="20000"/>
          </a:bodyPr>
          <a:lstStyle/>
          <a:p>
            <a:r>
              <a:rPr lang="sl-SI" b="1" dirty="0"/>
              <a:t>Računalništvo in matematika UN </a:t>
            </a:r>
            <a:r>
              <a:rPr lang="sl-SI" dirty="0"/>
              <a:t>(UL FRI-FMF) za 11,3 točk več kot pred petimi leti (prej je bil ta študijski program brez omejitve),</a:t>
            </a:r>
          </a:p>
          <a:p>
            <a:r>
              <a:rPr lang="sl-SI" b="1" dirty="0"/>
              <a:t>Grafična in medijska tehnika VS </a:t>
            </a:r>
            <a:r>
              <a:rPr lang="sl-SI" dirty="0"/>
              <a:t>(UL NTF) za 11 točk (70 na 81 točk), </a:t>
            </a:r>
          </a:p>
          <a:p>
            <a:r>
              <a:rPr lang="sl-SI" b="1" dirty="0"/>
              <a:t>Logopedija in </a:t>
            </a:r>
            <a:r>
              <a:rPr lang="sl-SI" b="1" dirty="0" err="1"/>
              <a:t>surdopedagogika</a:t>
            </a:r>
            <a:r>
              <a:rPr lang="sl-SI" b="1" dirty="0"/>
              <a:t> UN</a:t>
            </a:r>
            <a:r>
              <a:rPr lang="sl-SI" dirty="0"/>
              <a:t> (UL PEF), za 10,1 točk (gledamo lanski podatek, ker letos program ni bil razpisan; 84,50 na  94,60), </a:t>
            </a:r>
          </a:p>
          <a:p>
            <a:r>
              <a:rPr lang="sl-SI" b="1" dirty="0"/>
              <a:t>Socialno delo UN </a:t>
            </a:r>
            <a:r>
              <a:rPr lang="sl-SI" dirty="0"/>
              <a:t>(UL FSD) za 10 točk (57 na 67 točk), </a:t>
            </a:r>
          </a:p>
          <a:p>
            <a:r>
              <a:rPr lang="sl-SI" b="1" dirty="0"/>
              <a:t>Laboratorijska biomedicina UN</a:t>
            </a:r>
            <a:r>
              <a:rPr lang="sl-SI" dirty="0"/>
              <a:t> (UL FFA) za 8 točk (83 na 91),</a:t>
            </a:r>
          </a:p>
          <a:p>
            <a:r>
              <a:rPr lang="sl-SI" b="1" dirty="0"/>
              <a:t>Živilstvo in prehrana UN (UL BF) </a:t>
            </a:r>
            <a:r>
              <a:rPr lang="sl-SI" dirty="0"/>
              <a:t>za 8 točk (63 na 71) 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0398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B2D990-494F-4F92-8955-13950E8C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536"/>
          </a:xfrm>
        </p:spPr>
        <p:txBody>
          <a:bodyPr/>
          <a:lstStyle/>
          <a:p>
            <a:r>
              <a:rPr lang="sl-SI" dirty="0"/>
              <a:t>Nižji minimumi kot pred 10 leti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E7715AA4-1E60-4643-A4A9-BE150243F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8496"/>
            <a:ext cx="5181600" cy="4298468"/>
          </a:xfrm>
        </p:spPr>
        <p:txBody>
          <a:bodyPr>
            <a:normAutofit fontScale="77500" lnSpcReduction="20000"/>
          </a:bodyPr>
          <a:lstStyle/>
          <a:p>
            <a:r>
              <a:rPr lang="sl-SI" dirty="0"/>
              <a:t>Geografija – dvopredmetni UN UL FF (71,5 na 42, 5 točk) za 29 točk</a:t>
            </a:r>
          </a:p>
          <a:p>
            <a:endParaRPr lang="sl-SI" dirty="0"/>
          </a:p>
          <a:p>
            <a:r>
              <a:rPr lang="sl-SI" dirty="0"/>
              <a:t>Pedagogika in andragogika- dvopredmetni UN UL FF (74 na 64,5 točk) za 9,5 točk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8820347D-D8E8-4AED-BA01-4A47EEB5C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78495"/>
            <a:ext cx="5181600" cy="42984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b="1" dirty="0"/>
              <a:t>visoka omejitev pred 10 leti –brez omejitve letos: </a:t>
            </a:r>
            <a:endParaRPr lang="sl-SI" dirty="0"/>
          </a:p>
          <a:p>
            <a:r>
              <a:rPr lang="sl-SI" dirty="0" err="1"/>
              <a:t>Kozmetologija</a:t>
            </a:r>
            <a:r>
              <a:rPr lang="sl-SI" dirty="0"/>
              <a:t> UN (pred 10 leti min. 78 točk),</a:t>
            </a:r>
          </a:p>
          <a:p>
            <a:r>
              <a:rPr lang="sl-SI" dirty="0"/>
              <a:t>Finančna matematika UN (pred 10 leti min. 72 točk),</a:t>
            </a:r>
          </a:p>
          <a:p>
            <a:r>
              <a:rPr lang="sl-SI" dirty="0"/>
              <a:t>Sanitarno inženirstvo UN (pred 10 leti min. 69,5 točk)</a:t>
            </a:r>
          </a:p>
          <a:p>
            <a:r>
              <a:rPr lang="sl-SI" dirty="0"/>
              <a:t>Španski jezik in književnost – dvopredmetni UN (pred 10 leti min. 68 točk)</a:t>
            </a:r>
          </a:p>
          <a:p>
            <a:r>
              <a:rPr lang="sl-SI" dirty="0"/>
              <a:t>Primerjalna književnost in literarna teorija UN- dvopredmetni (pred 10 leti 65 točk)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225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F71289-E489-4767-BAEF-F02CB738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348" y="335308"/>
            <a:ext cx="10515600" cy="1284770"/>
          </a:xfrm>
        </p:spPr>
        <p:txBody>
          <a:bodyPr>
            <a:normAutofit fontScale="90000"/>
          </a:bodyPr>
          <a:lstStyle/>
          <a:p>
            <a:r>
              <a:rPr lang="sl-SI" dirty="0"/>
              <a:t>Razlika v deležih prijav po visokošolskih zavodih na UL za obdobje 2011 – 2020</a:t>
            </a:r>
          </a:p>
        </p:txBody>
      </p:sp>
      <p:graphicFrame>
        <p:nvGraphicFramePr>
          <p:cNvPr id="7" name="Označba mesta vsebine 6">
            <a:extLst>
              <a:ext uri="{FF2B5EF4-FFF2-40B4-BE49-F238E27FC236}">
                <a16:creationId xmlns:a16="http://schemas.microsoft.com/office/drawing/2014/main" xmlns="" id="{A7F91F9F-34E1-4558-8F3D-11159F57C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84688"/>
              </p:ext>
            </p:extLst>
          </p:nvPr>
        </p:nvGraphicFramePr>
        <p:xfrm>
          <a:off x="1116495" y="1620078"/>
          <a:ext cx="8363477" cy="4651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62">
                  <a:extLst>
                    <a:ext uri="{9D8B030D-6E8A-4147-A177-3AD203B41FA5}">
                      <a16:colId xmlns:a16="http://schemas.microsoft.com/office/drawing/2014/main" xmlns="" val="3467120513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xmlns="" val="1102323679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xmlns="" val="475072780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xmlns="" val="3843591077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xmlns="" val="2464600042"/>
                    </a:ext>
                  </a:extLst>
                </a:gridCol>
                <a:gridCol w="2795225">
                  <a:extLst>
                    <a:ext uri="{9D8B030D-6E8A-4147-A177-3AD203B41FA5}">
                      <a16:colId xmlns:a16="http://schemas.microsoft.com/office/drawing/2014/main" xmlns="" val="2127502166"/>
                    </a:ext>
                  </a:extLst>
                </a:gridCol>
              </a:tblGrid>
              <a:tr h="639814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Zavod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Prijave 2011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Delež 2011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Prijave 2020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Delež 2020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Razlika deleža prijav </a:t>
                      </a:r>
                    </a:p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2020 - 2011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51875975"/>
                  </a:ext>
                </a:extLst>
              </a:tr>
              <a:tr h="5014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UL EF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950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7,79%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975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10,35%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2,56%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549541789"/>
                  </a:ext>
                </a:extLst>
              </a:tr>
              <a:tr h="5014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UL FRI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520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4,27%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570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6,05%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1,79%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926073965"/>
                  </a:ext>
                </a:extLst>
              </a:tr>
              <a:tr h="5014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UL FKKT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277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2,27%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342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3,63%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1,36%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98267802"/>
                  </a:ext>
                </a:extLst>
              </a:tr>
              <a:tr h="5014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BF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543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4,45%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508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5,39%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0,94%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28256106"/>
                  </a:ext>
                </a:extLst>
              </a:tr>
              <a:tr h="5014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AG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130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1,07%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178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1,89%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0,82%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899063699"/>
                  </a:ext>
                </a:extLst>
              </a:tr>
              <a:tr h="5014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NTF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283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2,32%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296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3,14%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0,82%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967383063"/>
                  </a:ext>
                </a:extLst>
              </a:tr>
              <a:tr h="5014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AGRFT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156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1,28%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195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2,07%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0,79%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130816715"/>
                  </a:ext>
                </a:extLst>
              </a:tr>
              <a:tr h="501462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FFA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343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2,81%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323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3,43%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0,62%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770432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2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3CD5F4-9363-4590-85CA-BE211CBA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Razlika v deležih prijav po visokošolskih zavodih na UL za obdobje 2011 – 2020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xmlns="" id="{B5ABF5D0-7D05-4112-B7CE-056016ACE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82170"/>
              </p:ext>
            </p:extLst>
          </p:nvPr>
        </p:nvGraphicFramePr>
        <p:xfrm>
          <a:off x="987287" y="1690688"/>
          <a:ext cx="8370758" cy="4909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936">
                  <a:extLst>
                    <a:ext uri="{9D8B030D-6E8A-4147-A177-3AD203B41FA5}">
                      <a16:colId xmlns:a16="http://schemas.microsoft.com/office/drawing/2014/main" xmlns="" val="3700806763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xmlns="" val="2246164119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xmlns="" val="1102019208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xmlns="" val="4217669261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xmlns="" val="3839801942"/>
                    </a:ext>
                  </a:extLst>
                </a:gridCol>
                <a:gridCol w="2896232">
                  <a:extLst>
                    <a:ext uri="{9D8B030D-6E8A-4147-A177-3AD203B41FA5}">
                      <a16:colId xmlns:a16="http://schemas.microsoft.com/office/drawing/2014/main" xmlns="" val="241282340"/>
                    </a:ext>
                  </a:extLst>
                </a:gridCol>
              </a:tblGrid>
              <a:tr h="77193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Zavod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Prijave 2011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Delež 2011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Prijave 2020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Delež 2020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Razlika deleža prijav </a:t>
                      </a:r>
                    </a:p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2020 - 2011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455588573"/>
                  </a:ext>
                </a:extLst>
              </a:tr>
              <a:tr h="416096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UL VF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145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1,19%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154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1,64%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0,45%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248649229"/>
                  </a:ext>
                </a:extLst>
              </a:tr>
              <a:tr h="416096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UL ALUO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234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1,92%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220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2,34%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0,42%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955822003"/>
                  </a:ext>
                </a:extLst>
              </a:tr>
              <a:tr h="416096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UL FS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588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4,82%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482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5,12%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0,29%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534927697"/>
                  </a:ext>
                </a:extLst>
              </a:tr>
              <a:tr h="416096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UL FE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411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3,37%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341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3,62%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0,25%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43286879"/>
                  </a:ext>
                </a:extLst>
              </a:tr>
              <a:tr h="393138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FMF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295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2,42%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247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2,62%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0,20%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555302753"/>
                  </a:ext>
                </a:extLst>
              </a:tr>
              <a:tr h="416096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FSD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222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1,82%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179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1,90%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0,08%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798422165"/>
                  </a:ext>
                </a:extLst>
              </a:tr>
              <a:tr h="416096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TEOF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31,5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0,26%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13,5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0,14%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-0,12%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736172520"/>
                  </a:ext>
                </a:extLst>
              </a:tr>
              <a:tr h="416096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FPP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140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1,15%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97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1,03%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-0,12%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911145711"/>
                  </a:ext>
                </a:extLst>
              </a:tr>
              <a:tr h="416096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FŠ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472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3,87%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345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3,66%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-0,21%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691413226"/>
                  </a:ext>
                </a:extLst>
              </a:tr>
              <a:tr h="416096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PF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445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3,65%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299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3,17%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-0,48%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59411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28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FEE65E-3420-4E71-892A-D8F167D4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Razlika v deležih prijav po visokošolskih zavodih na UL za obdobje 2011 – 2020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xmlns="" id="{1F910758-03FA-43CB-BD85-4B631A552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454653"/>
              </p:ext>
            </p:extLst>
          </p:nvPr>
        </p:nvGraphicFramePr>
        <p:xfrm>
          <a:off x="974034" y="1726946"/>
          <a:ext cx="8382698" cy="3709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031">
                  <a:extLst>
                    <a:ext uri="{9D8B030D-6E8A-4147-A177-3AD203B41FA5}">
                      <a16:colId xmlns:a16="http://schemas.microsoft.com/office/drawing/2014/main" xmlns="" val="3671467875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xmlns="" val="769366717"/>
                    </a:ext>
                  </a:extLst>
                </a:gridCol>
                <a:gridCol w="1397952">
                  <a:extLst>
                    <a:ext uri="{9D8B030D-6E8A-4147-A177-3AD203B41FA5}">
                      <a16:colId xmlns:a16="http://schemas.microsoft.com/office/drawing/2014/main" xmlns="" val="1840860045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xmlns="" val="1111683059"/>
                    </a:ext>
                  </a:extLst>
                </a:gridCol>
                <a:gridCol w="1397952">
                  <a:extLst>
                    <a:ext uri="{9D8B030D-6E8A-4147-A177-3AD203B41FA5}">
                      <a16:colId xmlns:a16="http://schemas.microsoft.com/office/drawing/2014/main" xmlns="" val="1565333403"/>
                    </a:ext>
                  </a:extLst>
                </a:gridCol>
                <a:gridCol w="2424303">
                  <a:extLst>
                    <a:ext uri="{9D8B030D-6E8A-4147-A177-3AD203B41FA5}">
                      <a16:colId xmlns:a16="http://schemas.microsoft.com/office/drawing/2014/main" xmlns="" val="3201215266"/>
                    </a:ext>
                  </a:extLst>
                </a:gridCol>
              </a:tblGrid>
              <a:tr h="704050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 dirty="0">
                          <a:effectLst/>
                        </a:rPr>
                        <a:t>Zavod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Prijave 2011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Delež 2011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Prijave 2020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Delež 2020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Razlika deleža prijav </a:t>
                      </a:r>
                    </a:p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2020 - 2011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606065008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FGG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285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2,34%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163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1,73%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-0,61%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77357130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FA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358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2,94%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213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2,26%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-0,67%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039649554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FU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400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3,28%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219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2,33%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-0,96%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747138465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FDV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652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5,35%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413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4,39%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-0,96%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760041457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MF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643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5,27%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377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4,00%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-1,27%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948035998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ZF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1034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8,48%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645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6,85%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-1,63%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952845180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PEF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899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7,37%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522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5,54%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-1,83%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98987057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u="none" strike="noStrike">
                          <a:effectLst/>
                        </a:rPr>
                        <a:t>UL FF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1402,5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11,50%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ai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892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>
                          <a:effectLst/>
                        </a:rPr>
                        <a:t>9,47%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u="none" strike="noStrike" dirty="0">
                          <a:effectLst/>
                        </a:rPr>
                        <a:t>-2,03%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Dialog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07594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33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AC956C-6824-4A28-99C6-1CFB6F70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Razlika v deležih prijav po visokošolskih zavodih na UL za obdobje 2011 – 2020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xmlns="" id="{00000000-0008-0000-0800-00004C54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5030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90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C43B8A-5244-45CC-AE11-35493CE0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AE3173D-0D01-4A52-93FC-076E2BC48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pPr marL="0" indent="0" algn="ctr">
              <a:buNone/>
            </a:pPr>
            <a:r>
              <a:rPr lang="sl-SI" sz="4000" dirty="0"/>
              <a:t>Najlepša hvala za vašo pozornost!</a:t>
            </a:r>
          </a:p>
        </p:txBody>
      </p:sp>
    </p:spTree>
    <p:extLst>
      <p:ext uri="{BB962C8B-B14F-4D97-AF65-F5344CB8AC3E}">
        <p14:creationId xmlns:p14="http://schemas.microsoft.com/office/powerpoint/2010/main" val="66896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94C750-66AD-42A9-8C53-3DAA0714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3127"/>
          </a:xfrm>
        </p:spPr>
        <p:txBody>
          <a:bodyPr>
            <a:normAutofit fontScale="90000"/>
          </a:bodyPr>
          <a:lstStyle/>
          <a:p>
            <a:r>
              <a:rPr lang="sl-SI" dirty="0"/>
              <a:t/>
            </a:r>
            <a:br>
              <a:rPr lang="sl-SI" dirty="0"/>
            </a:br>
            <a:r>
              <a:rPr lang="sl-SI" dirty="0"/>
              <a:t>Razpisana mesta, prijave in sprejeti v prvem roku na UL v zadnjih petih letih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123F5EEE-F164-4C60-8605-DF025E351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817" y="2126974"/>
            <a:ext cx="7533862" cy="40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1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2042B-EF1A-4FE3-A27E-FEE82AD5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Število dijakov zaključnih letnikov srednjih šol, ki so oddali prvo prijavo za obdobje petih let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55C9388-4062-4CF4-BF15-D554D9A29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Predmet 3">
            <a:extLst>
              <a:ext uri="{FF2B5EF4-FFF2-40B4-BE49-F238E27FC236}">
                <a16:creationId xmlns:a16="http://schemas.microsoft.com/office/drawing/2014/main" xmlns="" id="{4FDBB3B2-D627-4F07-9D46-50BE308F6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97352"/>
              </p:ext>
            </p:extLst>
          </p:nvPr>
        </p:nvGraphicFramePr>
        <p:xfrm>
          <a:off x="911087" y="1825625"/>
          <a:ext cx="1044271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3" imgW="5746651" imgH="2090868" progId="Word.Document.12">
                  <p:embed/>
                </p:oleObj>
              </mc:Choice>
              <mc:Fallback>
                <p:oleObj name="Document" r:id="rId3" imgW="5746651" imgH="20908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087" y="1825625"/>
                        <a:ext cx="1044271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67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7C37BC-6660-4CC2-965B-4A763521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0" y="681037"/>
            <a:ext cx="10411120" cy="1009651"/>
          </a:xfrm>
        </p:spPr>
        <p:txBody>
          <a:bodyPr>
            <a:normAutofit fontScale="90000"/>
          </a:bodyPr>
          <a:lstStyle/>
          <a:p>
            <a:r>
              <a:rPr lang="sl-SI" dirty="0"/>
              <a:t>60 % na Univerzo v Ljubljani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8D4DFA6-DCFF-4E0B-95CB-45BFF7595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973" y="1497484"/>
            <a:ext cx="6735418" cy="5237922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02230F3-0AF1-4542-AD18-B00DF84AF1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72" y="1497484"/>
            <a:ext cx="6735418" cy="5237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11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0D02E6-1CCB-4410-8B7A-B658B29E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95 % v redne študijske programe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F1A0113-F79D-4474-87B0-E6D21EEF3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xmlns="" id="{5DA46487-2F51-41D2-9693-5DFD0FB3B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36161"/>
              </p:ext>
            </p:extLst>
          </p:nvPr>
        </p:nvGraphicFramePr>
        <p:xfrm>
          <a:off x="1198881" y="2651760"/>
          <a:ext cx="9509760" cy="38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982413CC-69E6-4BDA-A88D-E4EF8F95B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F1F7357-8633-4CE7-BF80-475EE8A2F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xmlns="" id="{E402FE4E-C12D-497C-AF81-F08E4E02B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xmlns="" id="{59247B10-170D-4E62-849A-38FCB43C6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xmlns="" id="{89A587A7-1BEF-45AA-9EFC-6558A8749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xmlns="" id="{AC25B5A1-6EF7-44EC-A2F0-1EDC96A79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xmlns="" id="{80B8582C-7E17-4115-9FF1-979C8405CB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xmlns="" id="{F6C4AB66-7A18-4E51-935B-237F4CA827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xmlns="" id="{CDF12911-A240-4580-8788-0C49DB1FE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xmlns="" id="{EAE0F5DE-442D-4F6C-B02C-2568ED1958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xmlns="" id="{4F24A002-AFDE-4034-85BE-CBF005AE92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36F0721E-B4B0-4A6C-A92C-F8DE92D3AC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xmlns="" id="{54D2DC98-69F8-4F2F-9D45-BDFFA5E2BB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xmlns="" id="{0A636E33-DC38-40B9-B941-037E5D8603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xmlns="" id="{03D30690-68C2-4AEC-9789-1495D97E1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xmlns="" id="{1020B1B9-821B-49FB-BDC9-57DA08CBC3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720EDCE4-8B18-413F-989E-E79628E5AF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xmlns="" id="{8563351E-0DDD-4FC8-8D0C-1E446E3C1B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xmlns="" id="{15E8B705-64E7-4513-B3CB-BF46C35732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xmlns="" id="{30DAEE1C-EBB5-47F5-9E76-564FCFDBFC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xmlns="" id="{EDB255E9-A3E2-4098-99A1-FE38FAD15D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xmlns="" id="{D2507F2A-27AF-4833-8273-5FC9A98863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xmlns="" id="{8DFB8904-0CB8-45AD-ABD2-F7A582365E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D42081-620D-40D3-89CE-91E1AD8E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pPr algn="ctr"/>
            <a:r>
              <a:rPr lang="sl-SI" sz="4000" dirty="0"/>
              <a:t>70 % v UN in EM študijske programe</a:t>
            </a:r>
          </a:p>
        </p:txBody>
      </p:sp>
      <p:graphicFrame>
        <p:nvGraphicFramePr>
          <p:cNvPr id="33" name="Označba mesta vsebine 32">
            <a:extLst>
              <a:ext uri="{FF2B5EF4-FFF2-40B4-BE49-F238E27FC236}">
                <a16:creationId xmlns:a16="http://schemas.microsoft.com/office/drawing/2014/main" xmlns="" id="{3F72C491-8A6D-445F-879E-C585AC6BC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25161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34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13D62A4-E377-4953-8BB7-6639D74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/>
              <a:t>85 % na prvo željo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15241D9-C064-4A13-9640-89AA6A43C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. 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xmlns="" id="{8FB35444-DDEE-40A8-81B7-3B51ADFEC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105355"/>
              </p:ext>
            </p:extLst>
          </p:nvPr>
        </p:nvGraphicFramePr>
        <p:xfrm>
          <a:off x="838200" y="1916112"/>
          <a:ext cx="10340083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440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4E837F-1B51-4228-8A2E-4BAA981C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 fontScale="90000"/>
          </a:bodyPr>
          <a:lstStyle/>
          <a:p>
            <a:r>
              <a:rPr lang="sl-SI" dirty="0"/>
              <a:t>Največji presežki prijav za študijske programe UL</a:t>
            </a:r>
            <a:br>
              <a:rPr lang="sl-SI" dirty="0"/>
            </a:br>
            <a:endParaRPr lang="sl-SI" dirty="0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xmlns="" id="{33434781-94EE-4797-A58D-43AB0EEC1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263810"/>
              </p:ext>
            </p:extLst>
          </p:nvPr>
        </p:nvGraphicFramePr>
        <p:xfrm>
          <a:off x="1928192" y="981309"/>
          <a:ext cx="8130003" cy="5687851"/>
        </p:xfrm>
        <a:graphic>
          <a:graphicData uri="http://schemas.openxmlformats.org/drawingml/2006/table">
            <a:tbl>
              <a:tblPr firstRow="1" bandRow="1" bandCol="1"/>
              <a:tblGrid>
                <a:gridCol w="1010410">
                  <a:extLst>
                    <a:ext uri="{9D8B030D-6E8A-4147-A177-3AD203B41FA5}">
                      <a16:colId xmlns:a16="http://schemas.microsoft.com/office/drawing/2014/main" xmlns="" val="3894591922"/>
                    </a:ext>
                  </a:extLst>
                </a:gridCol>
                <a:gridCol w="3159395">
                  <a:extLst>
                    <a:ext uri="{9D8B030D-6E8A-4147-A177-3AD203B41FA5}">
                      <a16:colId xmlns:a16="http://schemas.microsoft.com/office/drawing/2014/main" xmlns="" val="2728529118"/>
                    </a:ext>
                  </a:extLst>
                </a:gridCol>
                <a:gridCol w="982518">
                  <a:extLst>
                    <a:ext uri="{9D8B030D-6E8A-4147-A177-3AD203B41FA5}">
                      <a16:colId xmlns:a16="http://schemas.microsoft.com/office/drawing/2014/main" xmlns="" val="3964591330"/>
                    </a:ext>
                  </a:extLst>
                </a:gridCol>
                <a:gridCol w="777063">
                  <a:extLst>
                    <a:ext uri="{9D8B030D-6E8A-4147-A177-3AD203B41FA5}">
                      <a16:colId xmlns:a16="http://schemas.microsoft.com/office/drawing/2014/main" xmlns="" val="1183083294"/>
                    </a:ext>
                  </a:extLst>
                </a:gridCol>
                <a:gridCol w="776151">
                  <a:extLst>
                    <a:ext uri="{9D8B030D-6E8A-4147-A177-3AD203B41FA5}">
                      <a16:colId xmlns:a16="http://schemas.microsoft.com/office/drawing/2014/main" xmlns="" val="1446881420"/>
                    </a:ext>
                  </a:extLst>
                </a:gridCol>
                <a:gridCol w="1424466">
                  <a:extLst>
                    <a:ext uri="{9D8B030D-6E8A-4147-A177-3AD203B41FA5}">
                      <a16:colId xmlns:a16="http://schemas.microsoft.com/office/drawing/2014/main" xmlns="" val="3911265317"/>
                    </a:ext>
                  </a:extLst>
                </a:gridCol>
              </a:tblGrid>
              <a:tr h="571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VZ</a:t>
                      </a:r>
                      <a:endParaRPr lang="sl-SI" sz="14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Študijski program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Način študija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Razpis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Prijave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Presežek prijav nad razpisom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3840711"/>
                  </a:ext>
                </a:extLst>
              </a:tr>
              <a:tr h="28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AGRFT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Dramska igra UN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1025,00 %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8909581"/>
                  </a:ext>
                </a:extLst>
              </a:tr>
              <a:tr h="47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ALUO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Oblikovanje vizualnih komunikacij - smer Ilustracija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671,43 %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6212151"/>
                  </a:ext>
                </a:extLst>
              </a:tr>
              <a:tr h="47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AGRFT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Film in televizija - smer Filmska in televizijska režija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625,00 %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5441377"/>
                  </a:ext>
                </a:extLst>
              </a:tr>
              <a:tr h="28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PEF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Logopedija in surdopedagogika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460,00 %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092902"/>
                  </a:ext>
                </a:extLst>
              </a:tr>
              <a:tr h="232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FŠ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Kineziologija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433,33 %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3753803"/>
                  </a:ext>
                </a:extLst>
              </a:tr>
              <a:tr h="573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ALUO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Oblikovanje vizualnih komunikacij - smer Grafično oblikovanje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420,00 %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5885362"/>
                  </a:ext>
                </a:extLst>
              </a:tr>
              <a:tr h="28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ALUO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Slikarstvo - smer Slikarstvo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380,00 %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2907091"/>
                  </a:ext>
                </a:extLst>
              </a:tr>
              <a:tr h="28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AGRFT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Gledališka režija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375,00 %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725127"/>
                  </a:ext>
                </a:extLst>
              </a:tr>
              <a:tr h="28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ZF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Laboratorijska zobna protetika VS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375,00 %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96098"/>
                  </a:ext>
                </a:extLst>
              </a:tr>
              <a:tr h="232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FŠ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Športno treniranje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370,00 %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064052"/>
                  </a:ext>
                </a:extLst>
              </a:tr>
              <a:tr h="47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AGRFT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Film in televizija - smer Filmsko in televizijsko snemanje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300,00 %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0019"/>
                  </a:ext>
                </a:extLst>
              </a:tr>
              <a:tr h="47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ALUO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Oblikovanje vizualnih komunikacij - smer Ilustracija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300,00 %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1238660"/>
                  </a:ext>
                </a:extLst>
              </a:tr>
              <a:tr h="47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ALUO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Konserviranje in restavriranje likovnih del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266,67 %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4589376"/>
                  </a:ext>
                </a:extLst>
              </a:tr>
              <a:tr h="28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FF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Psihologija - enopredmetni UN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265,00 %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0" marR="33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50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05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4E837F-1B51-4228-8A2E-4BAA981C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1" y="245856"/>
            <a:ext cx="10515600" cy="1294710"/>
          </a:xfrm>
        </p:spPr>
        <p:txBody>
          <a:bodyPr>
            <a:normAutofit fontScale="90000"/>
          </a:bodyPr>
          <a:lstStyle/>
          <a:p>
            <a:r>
              <a:rPr lang="sl-SI" dirty="0"/>
              <a:t>Največji presežki prijav za študijske programe UL</a:t>
            </a:r>
            <a:br>
              <a:rPr lang="sl-SI" dirty="0"/>
            </a:br>
            <a:endParaRPr lang="sl-SI" dirty="0"/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xmlns="" id="{5E9743B6-962B-4844-BB47-651798B03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181505"/>
              </p:ext>
            </p:extLst>
          </p:nvPr>
        </p:nvGraphicFramePr>
        <p:xfrm>
          <a:off x="1807692" y="1319752"/>
          <a:ext cx="7984506" cy="5419821"/>
        </p:xfrm>
        <a:graphic>
          <a:graphicData uri="http://schemas.openxmlformats.org/drawingml/2006/table">
            <a:tbl>
              <a:tblPr firstRow="1" bandRow="1" bandCol="1"/>
              <a:tblGrid>
                <a:gridCol w="1037156">
                  <a:extLst>
                    <a:ext uri="{9D8B030D-6E8A-4147-A177-3AD203B41FA5}">
                      <a16:colId xmlns:a16="http://schemas.microsoft.com/office/drawing/2014/main" xmlns="" val="4273522748"/>
                    </a:ext>
                  </a:extLst>
                </a:gridCol>
                <a:gridCol w="3082959">
                  <a:extLst>
                    <a:ext uri="{9D8B030D-6E8A-4147-A177-3AD203B41FA5}">
                      <a16:colId xmlns:a16="http://schemas.microsoft.com/office/drawing/2014/main" xmlns="" val="2844133270"/>
                    </a:ext>
                  </a:extLst>
                </a:gridCol>
                <a:gridCol w="958748">
                  <a:extLst>
                    <a:ext uri="{9D8B030D-6E8A-4147-A177-3AD203B41FA5}">
                      <a16:colId xmlns:a16="http://schemas.microsoft.com/office/drawing/2014/main" xmlns="" val="1239124602"/>
                    </a:ext>
                  </a:extLst>
                </a:gridCol>
                <a:gridCol w="758264">
                  <a:extLst>
                    <a:ext uri="{9D8B030D-6E8A-4147-A177-3AD203B41FA5}">
                      <a16:colId xmlns:a16="http://schemas.microsoft.com/office/drawing/2014/main" xmlns="" val="796126438"/>
                    </a:ext>
                  </a:extLst>
                </a:gridCol>
                <a:gridCol w="757374">
                  <a:extLst>
                    <a:ext uri="{9D8B030D-6E8A-4147-A177-3AD203B41FA5}">
                      <a16:colId xmlns:a16="http://schemas.microsoft.com/office/drawing/2014/main" xmlns="" val="2942128845"/>
                    </a:ext>
                  </a:extLst>
                </a:gridCol>
                <a:gridCol w="1390005">
                  <a:extLst>
                    <a:ext uri="{9D8B030D-6E8A-4147-A177-3AD203B41FA5}">
                      <a16:colId xmlns:a16="http://schemas.microsoft.com/office/drawing/2014/main" xmlns="" val="1888453468"/>
                    </a:ext>
                  </a:extLst>
                </a:gridCol>
              </a:tblGrid>
              <a:tr h="53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 u="none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VZ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Študijski program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Način študija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Razpis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Prijave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Presežek prijav nad razpisom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4C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9016817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AG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Glasbena umetnost UN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261,67 %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086782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ZF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Fizioterapija VS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258,33 %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085287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VF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 Veterinarstvo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154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256,67 %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5186107"/>
                  </a:ext>
                </a:extLst>
              </a:tr>
              <a:tr h="443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ALUO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Oblikovanje vizualnih komunikacij - smer Fotografija UN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242,86 %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036627"/>
                  </a:ext>
                </a:extLst>
              </a:tr>
              <a:tr h="443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FDV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Komunikologija - Tržno komuniciranje in odnosi z javnostmi UN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240,00 %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9517194"/>
                  </a:ext>
                </a:extLst>
              </a:tr>
              <a:tr h="293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FF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Japonologija - dvopredmetni UN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240,00 %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59332"/>
                  </a:ext>
                </a:extLst>
              </a:tr>
              <a:tr h="293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FE-FRI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Multimedija UN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230,00 %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4124790"/>
                  </a:ext>
                </a:extLst>
              </a:tr>
              <a:tr h="443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NTF-TGO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Grafična in medijska tehnika VS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137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228,33 %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773088"/>
                  </a:ext>
                </a:extLst>
              </a:tr>
              <a:tr h="443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AGRFT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Film in televizija - smer Filmska in televizijska montaža UN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225,00 %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019979"/>
                  </a:ext>
                </a:extLst>
              </a:tr>
              <a:tr h="293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ZF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Radiološka tehnologija VS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225,00 %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1695994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PEF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Socialna pedagogika UN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222,86 %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0558393"/>
                  </a:ext>
                </a:extLst>
              </a:tr>
              <a:tr h="293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FDV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Mednarodni odnosi UN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214,29 %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1132030"/>
                  </a:ext>
                </a:extLst>
              </a:tr>
              <a:tr h="1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FŠ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Športna vzgoja UN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208,00 %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955207"/>
                  </a:ext>
                </a:extLst>
              </a:tr>
              <a:tr h="443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ALUO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Konserviranje in restavriranje likovnih del UN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Izredni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200,00 %</a:t>
                      </a:r>
                      <a:endParaRPr lang="sl-SI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481073"/>
                  </a:ext>
                </a:extLst>
              </a:tr>
              <a:tr h="293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 ALUO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Slikarstvo - smer Video in novi mediji UN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Redni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200,00 %</a:t>
                      </a:r>
                      <a:endParaRPr lang="sl-SI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03" marR="369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8504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7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1430</Words>
  <Application>Microsoft Office PowerPoint</Application>
  <PresentationFormat>Širokozaslonsko</PresentationFormat>
  <Paragraphs>575</Paragraphs>
  <Slides>19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8" baseType="lpstr">
      <vt:lpstr>Arial</vt:lpstr>
      <vt:lpstr>Arial CE</vt:lpstr>
      <vt:lpstr>Calibri</vt:lpstr>
      <vt:lpstr>Calibri Light</vt:lpstr>
      <vt:lpstr>Dailog</vt:lpstr>
      <vt:lpstr>Dialog</vt:lpstr>
      <vt:lpstr>Times New Roman</vt:lpstr>
      <vt:lpstr>Officeova tema</vt:lpstr>
      <vt:lpstr>Document</vt:lpstr>
      <vt:lpstr>Trend prijav na na Univerzi v Ljubljani</vt:lpstr>
      <vt:lpstr> Razpisana mesta, prijave in sprejeti v prvem roku na UL v zadnjih petih letih</vt:lpstr>
      <vt:lpstr>Število dijakov zaključnih letnikov srednjih šol, ki so oddali prvo prijavo za obdobje petih let v Sloveniji</vt:lpstr>
      <vt:lpstr>60 % na Univerzo v Ljubljani </vt:lpstr>
      <vt:lpstr>95 % v redne študijske programe </vt:lpstr>
      <vt:lpstr>70 % v UN in EM študijske programe</vt:lpstr>
      <vt:lpstr>85 % na prvo željo </vt:lpstr>
      <vt:lpstr>Največji presežki prijav za študijske programe UL </vt:lpstr>
      <vt:lpstr>Največji presežki prijav za študijske programe UL </vt:lpstr>
      <vt:lpstr>Delež prijav v študijske programe po KLASIUS glede na vpisna mesta v študijskem letu 2020/2021   </vt:lpstr>
      <vt:lpstr>Delež prijav v študijske programe po KLASIUS glede na vpisna mesta v študijskem letu 2015/2016</vt:lpstr>
      <vt:lpstr>Študijski programi na UL z najvišjimi minimumi</vt:lpstr>
      <vt:lpstr>Višji minimumi kot pred 10 leti</vt:lpstr>
      <vt:lpstr>Nižji minimumi kot pred 10 leti</vt:lpstr>
      <vt:lpstr>Razlika v deležih prijav po visokošolskih zavodih na UL za obdobje 2011 – 2020</vt:lpstr>
      <vt:lpstr>Razlika v deležih prijav po visokošolskih zavodih na UL za obdobje 2011 – 2020</vt:lpstr>
      <vt:lpstr>Razlika v deležih prijav po visokošolskih zavodih na UL za obdobje 2011 – 2020</vt:lpstr>
      <vt:lpstr>Razlika v deležih prijav po visokošolskih zavodih na UL za obdobje 2011 – 2020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prijav  na Univerzi v Ljubljani</dc:title>
  <dc:creator>Žužek, Tanja</dc:creator>
  <cp:lastModifiedBy>pavel.skoberne@gssrm.si</cp:lastModifiedBy>
  <cp:revision>69</cp:revision>
  <dcterms:created xsi:type="dcterms:W3CDTF">2020-12-01T19:12:02Z</dcterms:created>
  <dcterms:modified xsi:type="dcterms:W3CDTF">2021-01-06T08:25:33Z</dcterms:modified>
</cp:coreProperties>
</file>