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73" r:id="rId4"/>
    <p:sldId id="258" r:id="rId5"/>
    <p:sldId id="276" r:id="rId6"/>
    <p:sldId id="259" r:id="rId7"/>
    <p:sldId id="261" r:id="rId8"/>
    <p:sldId id="262" r:id="rId9"/>
    <p:sldId id="271" r:id="rId10"/>
    <p:sldId id="277" r:id="rId11"/>
    <p:sldId id="264" r:id="rId12"/>
    <p:sldId id="278" r:id="rId13"/>
    <p:sldId id="274" r:id="rId14"/>
    <p:sldId id="279" r:id="rId15"/>
    <p:sldId id="280" r:id="rId1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20" autoAdjust="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31.1.2023</a:t>
            </a:fld>
            <a:endParaRPr lang="sl-S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31.1.2023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31.1.2023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Only" userDrawn="1">
  <p:cSld name="Text Only">
    <p:bg>
      <p:bgPr>
        <a:solidFill>
          <a:schemeClr val="bg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28">
            <a:extLst>
              <a:ext uri="{FF2B5EF4-FFF2-40B4-BE49-F238E27FC236}">
                <a16:creationId xmlns:a16="http://schemas.microsoft.com/office/drawing/2014/main" id="{07B70A62-80BA-454B-A789-26575CCAE14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70650" y="395000"/>
            <a:ext cx="8385000" cy="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Garamond"/>
              <a:buNone/>
              <a:defRPr sz="2800" i="1" u="none" strike="noStrike" cap="none">
                <a:solidFill>
                  <a:schemeClr val="tx1"/>
                </a:solidFill>
                <a:latin typeface="+mj-lt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Garamond"/>
              <a:buNone/>
              <a:defRPr sz="2800" i="1" u="none" strike="noStrike" cap="none">
                <a:solidFill>
                  <a:srgbClr val="434343"/>
                </a:solidFill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Garamond"/>
              <a:buNone/>
              <a:defRPr sz="2800" i="1" u="none" strike="noStrike" cap="none">
                <a:solidFill>
                  <a:srgbClr val="434343"/>
                </a:solidFill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Garamond"/>
              <a:buNone/>
              <a:defRPr sz="2800" i="1" u="none" strike="noStrike" cap="none">
                <a:solidFill>
                  <a:srgbClr val="434343"/>
                </a:solidFill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Garamond"/>
              <a:buNone/>
              <a:defRPr sz="2800" i="1" u="none" strike="noStrike" cap="none">
                <a:solidFill>
                  <a:srgbClr val="434343"/>
                </a:solidFill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Garamond"/>
              <a:buNone/>
              <a:defRPr sz="2800" i="1" u="none" strike="noStrike" cap="none">
                <a:solidFill>
                  <a:srgbClr val="434343"/>
                </a:solidFill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Garamond"/>
              <a:buNone/>
              <a:defRPr sz="2800" i="1" u="none" strike="noStrike" cap="none">
                <a:solidFill>
                  <a:srgbClr val="434343"/>
                </a:solidFill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Garamond"/>
              <a:buNone/>
              <a:defRPr sz="2800" i="1" u="none" strike="noStrike" cap="none">
                <a:solidFill>
                  <a:srgbClr val="434343"/>
                </a:solidFill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Garamond"/>
              <a:buNone/>
              <a:defRPr sz="2800" i="1" u="none" strike="noStrike" cap="none">
                <a:solidFill>
                  <a:srgbClr val="434343"/>
                </a:solidFill>
              </a:defRPr>
            </a:lvl9pPr>
          </a:lstStyle>
          <a:p>
            <a:endParaRPr dirty="0"/>
          </a:p>
        </p:txBody>
      </p:sp>
      <p:sp>
        <p:nvSpPr>
          <p:cNvPr id="9" name="Shape 22">
            <a:extLst>
              <a:ext uri="{FF2B5EF4-FFF2-40B4-BE49-F238E27FC236}">
                <a16:creationId xmlns:a16="http://schemas.microsoft.com/office/drawing/2014/main" id="{35448FAF-DAD7-4C36-B4DB-291B6107836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621998" y="6356351"/>
            <a:ext cx="2279547" cy="3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buNone/>
              <a:defRPr>
                <a:solidFill>
                  <a:schemeClr val="tx1"/>
                </a:solidFill>
              </a:defRPr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9737" y="122583"/>
            <a:ext cx="540089" cy="72011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66212" y="1515533"/>
            <a:ext cx="8389438" cy="4946651"/>
          </a:xfrm>
        </p:spPr>
        <p:txBody>
          <a:bodyPr/>
          <a:lstStyle>
            <a:lvl1pPr marL="25400" indent="0">
              <a:buNone/>
              <a:defRPr sz="1500">
                <a:latin typeface="+mn-lt"/>
              </a:defRPr>
            </a:lvl1pPr>
            <a:lvl2pPr marL="508000" indent="0">
              <a:buNone/>
              <a:defRPr sz="1500">
                <a:latin typeface="+mn-lt"/>
              </a:defRPr>
            </a:lvl2pPr>
            <a:lvl3pPr marL="990600" indent="0">
              <a:buNone/>
              <a:defRPr sz="1500">
                <a:latin typeface="+mn-lt"/>
              </a:defRPr>
            </a:lvl3pPr>
            <a:lvl4pPr marL="1473200" indent="0">
              <a:buNone/>
              <a:defRPr sz="1500">
                <a:latin typeface="+mn-lt"/>
              </a:defRPr>
            </a:lvl4pPr>
            <a:lvl5pPr marL="1930400" indent="0">
              <a:buNone/>
              <a:defRPr sz="15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2502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31.1.2023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31.1.2023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31.1.2023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31.1.2023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31.1.2023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31.1.2023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31.1.2023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31.1.2023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066C6E-659A-4D42-BDBF-4915C90F3AE1}" type="datetimeFigureOut">
              <a:rPr lang="sl-SI" smtClean="0"/>
              <a:t>31.1.2023</a:t>
            </a:fld>
            <a:endParaRPr lang="sl-S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zs.gov.si/si/delovna_podrocja/direktorat_za_visoko_solstvo/evs_prijava_za_vpis/#c19859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ss-ce.com/vps/" TargetMode="External"/><Relationship Id="rId2" Type="http://schemas.openxmlformats.org/officeDocument/2006/relationships/hyperlink" Target="https://www.gov.si/teme/vpis-v-visje-strokovne-sol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.evs.gov.si/razpisi-za-vpis-javni-koncesioniran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3608" y="2320280"/>
            <a:ext cx="6912768" cy="1828800"/>
          </a:xfrm>
        </p:spPr>
        <p:txBody>
          <a:bodyPr>
            <a:normAutofit/>
          </a:bodyPr>
          <a:lstStyle/>
          <a:p>
            <a:pPr algn="ctr"/>
            <a:r>
              <a:rPr lang="sl-SI" dirty="0" smtClean="0"/>
              <a:t>VPIS NA FAKULTETO </a:t>
            </a:r>
            <a:r>
              <a:rPr lang="sl-SI" dirty="0" smtClean="0"/>
              <a:t>2023/2024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pPr algn="ctr"/>
            <a:r>
              <a:rPr lang="sl-SI" dirty="0" smtClean="0"/>
              <a:t>Prijava za vpis</a:t>
            </a:r>
            <a:endParaRPr lang="sl-SI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899592" y="1628800"/>
            <a:ext cx="741682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l-SI" sz="2200" u="sng" dirty="0" smtClean="0">
                <a:solidFill>
                  <a:srgbClr val="0070C0"/>
                </a:solidFill>
                <a:latin typeface="+mj-lt"/>
              </a:rPr>
              <a:t>želja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200" b="1" dirty="0" smtClean="0">
                <a:latin typeface="+mj-lt"/>
              </a:rPr>
              <a:t>premalo prijav</a:t>
            </a:r>
            <a:r>
              <a:rPr lang="sl-SI" sz="2200" dirty="0" smtClean="0">
                <a:latin typeface="+mj-lt"/>
              </a:rPr>
              <a:t> – sprejeti brez omejitev – 2. in 3. želja lahko omejitev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200" b="1" dirty="0" smtClean="0">
                <a:latin typeface="+mj-lt"/>
              </a:rPr>
              <a:t>ravno prav prijav</a:t>
            </a:r>
            <a:r>
              <a:rPr lang="sl-SI" sz="2200" dirty="0" smtClean="0">
                <a:latin typeface="+mj-lt"/>
              </a:rPr>
              <a:t> - </a:t>
            </a:r>
            <a:r>
              <a:rPr lang="sl-SI" sz="2200" dirty="0">
                <a:latin typeface="+mj-lt"/>
              </a:rPr>
              <a:t>sprejeti brez </a:t>
            </a:r>
            <a:r>
              <a:rPr lang="sl-SI" sz="2200" dirty="0" smtClean="0">
                <a:latin typeface="+mj-lt"/>
              </a:rPr>
              <a:t>omejitev – samo 1. želja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200" b="1" dirty="0" smtClean="0">
                <a:latin typeface="+mj-lt"/>
              </a:rPr>
              <a:t>preveč prijav</a:t>
            </a:r>
            <a:r>
              <a:rPr lang="sl-SI" sz="2200" dirty="0" smtClean="0">
                <a:latin typeface="+mj-lt"/>
              </a:rPr>
              <a:t> – omejitev – tri želje enakovredne – št. točk</a:t>
            </a:r>
          </a:p>
          <a:p>
            <a:endParaRPr lang="sl-SI" sz="2200" dirty="0" smtClean="0">
              <a:latin typeface="+mj-lt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sl-SI" sz="2200" u="sng" dirty="0" smtClean="0">
                <a:solidFill>
                  <a:srgbClr val="0070C0"/>
                </a:solidFill>
                <a:latin typeface="+mj-lt"/>
              </a:rPr>
              <a:t>želja</a:t>
            </a:r>
          </a:p>
          <a:p>
            <a:pPr marL="342900" indent="-342900">
              <a:buAutoNum type="arabicPeriod" startAt="2"/>
            </a:pPr>
            <a:endParaRPr lang="sl-SI" sz="2200" dirty="0" smtClean="0">
              <a:latin typeface="+mj-lt"/>
            </a:endParaRPr>
          </a:p>
          <a:p>
            <a:pPr marL="342900" indent="-342900">
              <a:buAutoNum type="arabicPeriod" startAt="2"/>
            </a:pPr>
            <a:r>
              <a:rPr lang="sl-SI" sz="2200" u="sng" dirty="0" smtClean="0">
                <a:solidFill>
                  <a:srgbClr val="0070C0"/>
                </a:solidFill>
                <a:latin typeface="+mj-lt"/>
              </a:rPr>
              <a:t>želja</a:t>
            </a:r>
          </a:p>
          <a:p>
            <a:pPr marL="342900" indent="-342900">
              <a:buAutoNum type="arabicPeriod" startAt="2"/>
            </a:pPr>
            <a:endParaRPr lang="sl-SI" sz="2400" u="sng" dirty="0">
              <a:solidFill>
                <a:srgbClr val="0070C0"/>
              </a:solidFill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sl-SI" sz="2400" dirty="0">
                <a:latin typeface="+mj-lt"/>
                <a:cs typeface="Arial" panose="020B0604020202020204" pitchFamily="34" charset="0"/>
              </a:rPr>
              <a:t>Kriteriji omejitve vpisa se med programi </a:t>
            </a:r>
            <a:r>
              <a:rPr lang="sl-SI" sz="2400" b="1" dirty="0">
                <a:latin typeface="+mj-lt"/>
                <a:cs typeface="Arial" panose="020B0604020202020204" pitchFamily="34" charset="0"/>
              </a:rPr>
              <a:t>razlikujejo!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sl-SI" sz="2400" dirty="0" smtClean="0">
                <a:latin typeface="+mj-lt"/>
                <a:cs typeface="Arial" panose="020B0604020202020204" pitchFamily="34" charset="0"/>
              </a:rPr>
              <a:t>Status </a:t>
            </a:r>
            <a:r>
              <a:rPr lang="sl-SI" sz="2400" dirty="0">
                <a:latin typeface="+mj-lt"/>
                <a:cs typeface="Arial" panose="020B0604020202020204" pitchFamily="34" charset="0"/>
              </a:rPr>
              <a:t>kandidata s posebnim statusom – prošnja z dokazili</a:t>
            </a:r>
            <a:r>
              <a:rPr lang="sl-SI" sz="2400" dirty="0" smtClean="0">
                <a:latin typeface="+mj-lt"/>
                <a:cs typeface="Arial" panose="020B0604020202020204" pitchFamily="34" charset="0"/>
              </a:rPr>
              <a:t>.</a:t>
            </a:r>
            <a:endParaRPr lang="sl-SI" sz="2400" u="sng" dirty="0" smtClean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353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6624736" cy="1656184"/>
          </a:xfrm>
        </p:spPr>
        <p:txBody>
          <a:bodyPr>
            <a:normAutofit fontScale="90000"/>
          </a:bodyPr>
          <a:lstStyle/>
          <a:p>
            <a:r>
              <a:rPr lang="sl-SI" sz="4000" dirty="0" smtClean="0"/>
              <a:t>Osnovni kriterij </a:t>
            </a:r>
            <a:r>
              <a:rPr lang="sl-SI" sz="4000" dirty="0" smtClean="0"/>
              <a:t>ob omejitvi </a:t>
            </a:r>
            <a:r>
              <a:rPr lang="sl-SI" sz="4000" dirty="0" smtClean="0"/>
              <a:t>vpisa</a:t>
            </a:r>
            <a:br>
              <a:rPr lang="sl-SI" sz="4000" dirty="0" smtClean="0"/>
            </a:br>
            <a:r>
              <a:rPr lang="sl-SI" sz="4000" dirty="0" smtClean="0"/>
              <a:t>- </a:t>
            </a:r>
            <a:r>
              <a:rPr lang="sl-SI" sz="3200" dirty="0" smtClean="0">
                <a:solidFill>
                  <a:schemeClr val="tx1"/>
                </a:solidFill>
              </a:rPr>
              <a:t>60 % - rezultat M ali PM;</a:t>
            </a:r>
            <a:br>
              <a:rPr lang="sl-SI" sz="3200" dirty="0" smtClean="0">
                <a:solidFill>
                  <a:schemeClr val="tx1"/>
                </a:solidFill>
              </a:rPr>
            </a:br>
            <a:r>
              <a:rPr lang="sl-SI" sz="3200" dirty="0" smtClean="0">
                <a:solidFill>
                  <a:schemeClr val="tx1"/>
                </a:solidFill>
              </a:rPr>
              <a:t>- 40 % - splošni uspeh 3. in 4. letnika</a:t>
            </a:r>
            <a:endParaRPr lang="sl-SI" sz="3200" dirty="0">
              <a:solidFill>
                <a:schemeClr val="tx1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39552" y="3068960"/>
            <a:ext cx="8229600" cy="3516422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l-SI" sz="3900" dirty="0">
                <a:solidFill>
                  <a:srgbClr val="04617B"/>
                </a:solidFill>
                <a:latin typeface="+mj-lt"/>
                <a:ea typeface="+mj-ea"/>
                <a:cs typeface="+mj-cs"/>
              </a:rPr>
              <a:t>Dodatni kriteriji ob omejitvi vpisa</a:t>
            </a:r>
            <a:endParaRPr lang="sl-SI" sz="3900" dirty="0" smtClean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l-SI" dirty="0" smtClean="0">
                <a:latin typeface="+mj-lt"/>
                <a:cs typeface="Arial" panose="020B0604020202020204" pitchFamily="34" charset="0"/>
              </a:rPr>
              <a:t>splošni 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uspeh </a:t>
            </a:r>
            <a:r>
              <a:rPr lang="sl-SI" dirty="0">
                <a:latin typeface="+mj-lt"/>
                <a:cs typeface="Arial" panose="020B0604020202020204" pitchFamily="34" charset="0"/>
              </a:rPr>
              <a:t>pri splošni maturi, poklicni 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maturi;</a:t>
            </a:r>
            <a:endParaRPr lang="sl-SI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l-SI" dirty="0" smtClean="0">
                <a:latin typeface="+mj-lt"/>
                <a:cs typeface="Arial" panose="020B0604020202020204" pitchFamily="34" charset="0"/>
              </a:rPr>
              <a:t>splošni uspeh </a:t>
            </a:r>
            <a:r>
              <a:rPr lang="sl-SI" dirty="0">
                <a:latin typeface="+mj-lt"/>
                <a:cs typeface="Arial" panose="020B0604020202020204" pitchFamily="34" charset="0"/>
              </a:rPr>
              <a:t>v 3. in 4. 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letniku;</a:t>
            </a:r>
            <a:endParaRPr lang="sl-SI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l-SI" dirty="0">
                <a:latin typeface="+mj-lt"/>
                <a:cs typeface="Arial" panose="020B0604020202020204" pitchFamily="34" charset="0"/>
              </a:rPr>
              <a:t>uspeh pri 5. predmetu (poklicna matura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);</a:t>
            </a:r>
            <a:endParaRPr lang="sl-SI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l-SI" dirty="0">
                <a:latin typeface="+mj-lt"/>
                <a:cs typeface="Arial" panose="020B0604020202020204" pitchFamily="34" charset="0"/>
              </a:rPr>
              <a:t>uspeh pri določenih predmetih na 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maturi;</a:t>
            </a:r>
            <a:endParaRPr lang="sl-SI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l-SI" dirty="0">
                <a:latin typeface="+mj-lt"/>
                <a:cs typeface="Arial" panose="020B0604020202020204" pitchFamily="34" charset="0"/>
              </a:rPr>
              <a:t>uspeh pri določenih predmetih v 3. in 4. 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letniku;</a:t>
            </a:r>
            <a:endParaRPr lang="sl-SI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l-SI" dirty="0">
                <a:latin typeface="+mj-lt"/>
                <a:cs typeface="Arial" panose="020B0604020202020204" pitchFamily="34" charset="0"/>
              </a:rPr>
              <a:t>uspeh pri 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preizkusu </a:t>
            </a:r>
            <a:r>
              <a:rPr lang="sl-SI" dirty="0">
                <a:latin typeface="+mj-lt"/>
                <a:cs typeface="Arial" panose="020B0604020202020204" pitchFamily="34" charset="0"/>
              </a:rPr>
              <a:t>posebnih nadarjenosti in psihofizičnih 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sposobnosti.</a:t>
            </a:r>
            <a:endParaRPr lang="sl-SI" dirty="0">
              <a:latin typeface="+mj-lt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8229600" cy="1143000"/>
          </a:xfrm>
        </p:spPr>
        <p:txBody>
          <a:bodyPr>
            <a:normAutofit/>
          </a:bodyPr>
          <a:lstStyle/>
          <a:p>
            <a:r>
              <a:rPr lang="sl-SI" sz="3200" dirty="0"/>
              <a:t>Opravljanje preizkusov posebnih nadarjenosti, sposobnosti in spretnosti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BE8D2279-AA28-4863-BFFA-6A44B9286E9D}"/>
              </a:ext>
            </a:extLst>
          </p:cNvPr>
          <p:cNvSpPr txBox="1">
            <a:spLocks/>
          </p:cNvSpPr>
          <p:nvPr/>
        </p:nvSpPr>
        <p:spPr>
          <a:xfrm>
            <a:off x="683568" y="2204864"/>
            <a:ext cx="7920880" cy="2812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4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defRPr>
            </a:lvl1pPr>
            <a:lvl2pPr marL="5080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defRPr>
            </a:lvl2pPr>
            <a:lvl3pPr marL="990600" marR="0" lvl="2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defRPr>
            </a:lvl3pPr>
            <a:lvl4pPr marL="1473200" marR="0" lvl="3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defRPr>
            </a:lvl4pPr>
            <a:lvl5pPr marL="1930400" marR="0" lvl="4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3048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23232"/>
              </a:buClr>
              <a:buSzPts val="3200"/>
              <a:buFont typeface="Wingdings" panose="05000000000000000000" pitchFamily="2" charset="2"/>
              <a:buChar char="ü"/>
              <a:tabLst/>
              <a:defRPr/>
            </a:pP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v prvem prijavnem roku od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23.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junija do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7.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julija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2023</a:t>
            </a: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, </a:t>
            </a: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z izjemo  UL AG študijski program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 </a:t>
            </a: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Glasbena umetnost UN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19.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maja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2023</a:t>
            </a: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 </a:t>
            </a:r>
            <a:endParaRPr kumimoji="0" lang="sl-SI" sz="1800" b="0" i="0" u="none" strike="noStrike" kern="0" cap="none" spc="0" normalizeH="0" baseline="0" noProof="0" dirty="0" smtClean="0">
              <a:ln>
                <a:noFill/>
              </a:ln>
              <a:solidFill>
                <a:srgbClr val="323232"/>
              </a:solidFill>
              <a:effectLst/>
              <a:uLnTx/>
              <a:uFillTx/>
              <a:latin typeface="Arial"/>
              <a:sym typeface="Garamond"/>
            </a:endParaRPr>
          </a:p>
          <a:p>
            <a:pPr marL="3048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23232"/>
              </a:buClr>
              <a:buSzPts val="3200"/>
              <a:buFont typeface="Wingdings" panose="05000000000000000000" pitchFamily="2" charset="2"/>
              <a:buChar char="ü"/>
              <a:tabLst/>
              <a:defRPr/>
            </a:pPr>
            <a:endParaRPr kumimoji="0" lang="sl-SI" sz="1800" b="0" i="0" u="none" strike="noStrike" kern="0" cap="none" spc="0" normalizeH="0" baseline="0" noProof="0" dirty="0" smtClean="0">
              <a:ln>
                <a:noFill/>
              </a:ln>
              <a:solidFill>
                <a:srgbClr val="323232"/>
              </a:solidFill>
              <a:effectLst/>
              <a:uLnTx/>
              <a:uFillTx/>
              <a:latin typeface="Arial"/>
              <a:sym typeface="Garamond"/>
            </a:endParaRPr>
          </a:p>
          <a:p>
            <a:pPr marL="3048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23232"/>
              </a:buClr>
              <a:buSzPts val="3200"/>
              <a:buFont typeface="Wingdings" panose="05000000000000000000" pitchFamily="2" charset="2"/>
              <a:buChar char="ü"/>
              <a:tabLst/>
              <a:defRPr/>
            </a:pP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v drugem prijavnem roku od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5.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do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8.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septembra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2023</a:t>
            </a:r>
            <a:endParaRPr kumimoji="0" lang="sl-SI" sz="1800" b="1" i="0" u="none" strike="noStrike" kern="0" cap="none" spc="0" normalizeH="0" baseline="0" noProof="0" dirty="0" smtClean="0">
              <a:ln>
                <a:noFill/>
              </a:ln>
              <a:solidFill>
                <a:srgbClr val="323232"/>
              </a:solidFill>
              <a:effectLst/>
              <a:uLnTx/>
              <a:uFillTx/>
              <a:latin typeface="Arial"/>
              <a:sym typeface="Garamond"/>
            </a:endParaRPr>
          </a:p>
          <a:p>
            <a:pPr marL="3048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23232"/>
              </a:buClr>
              <a:buSzPts val="3200"/>
              <a:buFont typeface="Wingdings" panose="05000000000000000000" pitchFamily="2" charset="2"/>
              <a:buChar char="ü"/>
              <a:tabLst/>
              <a:defRPr/>
            </a:pPr>
            <a:endParaRPr kumimoji="0" lang="sl-SI" sz="1800" b="1" i="0" u="none" strike="noStrike" kern="0" cap="none" spc="0" normalizeH="0" baseline="0" noProof="0" dirty="0" smtClean="0">
              <a:ln>
                <a:noFill/>
              </a:ln>
              <a:solidFill>
                <a:srgbClr val="323232"/>
              </a:solidFill>
              <a:effectLst/>
              <a:uLnTx/>
              <a:uFillTx/>
              <a:latin typeface="Arial"/>
              <a:sym typeface="Garamond"/>
            </a:endParaRPr>
          </a:p>
          <a:p>
            <a:pPr marL="3048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23232"/>
              </a:buClr>
              <a:buSzPts val="3200"/>
              <a:buFont typeface="Wingdings" panose="05000000000000000000" pitchFamily="2" charset="2"/>
              <a:buChar char="ü"/>
              <a:tabLst/>
              <a:defRPr/>
            </a:pP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O opravljanju preizkusov posebnih nadarjenosti, sposobnosti in spretnosti v prvem roku so kandidati/-</a:t>
            </a:r>
            <a:r>
              <a:rPr kumimoji="0" lang="sl-SI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ke</a:t>
            </a: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 obveščeni/-e najmanj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pet dni pred preizkusom</a:t>
            </a: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, v drugem roku pa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dva dni pred preizkusom</a:t>
            </a: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 po elektronski poti.</a:t>
            </a:r>
            <a:endParaRPr kumimoji="0" lang="sl-SI" sz="1800" b="0" i="0" u="none" strike="noStrike" kern="0" cap="none" spc="0" normalizeH="0" baseline="0" noProof="0" dirty="0">
              <a:ln>
                <a:noFill/>
              </a:ln>
              <a:solidFill>
                <a:srgbClr val="323232"/>
              </a:solidFill>
              <a:effectLst/>
              <a:uLnTx/>
              <a:uFillTx/>
              <a:latin typeface="Arial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76556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61972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sl-SI" sz="4000" dirty="0" smtClean="0">
                <a:solidFill>
                  <a:srgbClr val="0070C0"/>
                </a:solidFill>
                <a:latin typeface="+mj-lt"/>
              </a:rPr>
              <a:t>    </a:t>
            </a:r>
            <a:r>
              <a:rPr lang="sl-SI" sz="3600" dirty="0" smtClean="0">
                <a:solidFill>
                  <a:srgbClr val="0070C0"/>
                </a:solidFill>
                <a:latin typeface="+mj-lt"/>
              </a:rPr>
              <a:t>Oddaja prijave za vpis:</a:t>
            </a:r>
          </a:p>
          <a:p>
            <a:pPr marL="0" indent="0">
              <a:buNone/>
            </a:pPr>
            <a:endParaRPr lang="sl-SI" sz="1300" dirty="0" smtClean="0">
              <a:solidFill>
                <a:srgbClr val="FF0000"/>
              </a:solidFill>
              <a:latin typeface="+mj-lt"/>
            </a:endParaRPr>
          </a:p>
          <a:p>
            <a:pPr>
              <a:spcAft>
                <a:spcPts val="1200"/>
              </a:spcAft>
            </a:pPr>
            <a:r>
              <a:rPr lang="sl-SI" sz="2800" dirty="0" smtClean="0">
                <a:latin typeface="+mj-lt"/>
              </a:rPr>
              <a:t> oddaja prijave preko portala </a:t>
            </a:r>
            <a:r>
              <a:rPr lang="sl-SI" sz="2800" dirty="0" err="1" smtClean="0">
                <a:latin typeface="+mj-lt"/>
                <a:hlinkClick r:id="rId2"/>
              </a:rPr>
              <a:t>eVŠ</a:t>
            </a:r>
            <a:r>
              <a:rPr lang="sl-SI" sz="2800" dirty="0" smtClean="0">
                <a:latin typeface="+mj-lt"/>
              </a:rPr>
              <a:t>,</a:t>
            </a:r>
          </a:p>
          <a:p>
            <a:pPr marL="311150" lvl="0" indent="-285750">
              <a:spcBef>
                <a:spcPts val="640"/>
              </a:spcBef>
              <a:buClr>
                <a:srgbClr val="323232"/>
              </a:buClr>
              <a:buSzPts val="3200"/>
              <a:buFont typeface="Arial" panose="020B0604020202020204" pitchFamily="34" charset="0"/>
              <a:buChar char="•"/>
              <a:defRPr/>
            </a:pPr>
            <a:r>
              <a:rPr lang="sl-SI" sz="1600" kern="0" dirty="0">
                <a:solidFill>
                  <a:srgbClr val="323232"/>
                </a:solidFill>
                <a:latin typeface="Arial"/>
                <a:cs typeface="Arial" panose="020B0604020202020204" pitchFamily="34" charset="0"/>
                <a:sym typeface="Garamond"/>
              </a:rPr>
              <a:t>z uporabniškim imenom in geslom (preko sistema SI-PASS)</a:t>
            </a:r>
          </a:p>
          <a:p>
            <a:pPr marL="311150" lvl="0" indent="-285750">
              <a:spcBef>
                <a:spcPts val="640"/>
              </a:spcBef>
              <a:buClr>
                <a:srgbClr val="323232"/>
              </a:buClr>
              <a:buSzPts val="3200"/>
              <a:buFont typeface="Arial" panose="020B0604020202020204" pitchFamily="34" charset="0"/>
              <a:buChar char="•"/>
              <a:defRPr/>
            </a:pPr>
            <a:r>
              <a:rPr lang="sl-SI" sz="1600" kern="0" dirty="0">
                <a:solidFill>
                  <a:srgbClr val="323232"/>
                </a:solidFill>
                <a:latin typeface="Arial"/>
                <a:cs typeface="Arial" panose="020B0604020202020204" pitchFamily="34" charset="0"/>
                <a:sym typeface="Garamond"/>
              </a:rPr>
              <a:t>s kvalificiranim digitalnim potrdilom </a:t>
            </a:r>
          </a:p>
          <a:p>
            <a:pPr marL="311150" lvl="0" indent="-285750">
              <a:spcBef>
                <a:spcPts val="640"/>
              </a:spcBef>
              <a:buClr>
                <a:srgbClr val="323232"/>
              </a:buClr>
              <a:buSzPts val="3200"/>
              <a:buFont typeface="Arial" panose="020B0604020202020204" pitchFamily="34" charset="0"/>
              <a:buChar char="•"/>
              <a:defRPr/>
            </a:pPr>
            <a:r>
              <a:rPr lang="sl-SI" sz="1600" kern="0" dirty="0">
                <a:solidFill>
                  <a:srgbClr val="323232"/>
                </a:solidFill>
                <a:latin typeface="Arial"/>
                <a:cs typeface="Arial" panose="020B0604020202020204" pitchFamily="34" charset="0"/>
                <a:sym typeface="Garamond"/>
              </a:rPr>
              <a:t>z AAI računom </a:t>
            </a: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(račun </a:t>
            </a:r>
            <a:r>
              <a:rPr lang="sl-SI" sz="1600" kern="0" dirty="0" err="1">
                <a:solidFill>
                  <a:srgbClr val="323232"/>
                </a:solidFill>
                <a:latin typeface="Arial"/>
                <a:sym typeface="Garamond"/>
              </a:rPr>
              <a:t>avtentikacijske</a:t>
            </a: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 in </a:t>
            </a:r>
            <a:r>
              <a:rPr lang="sl-SI" sz="1600" kern="0" dirty="0" err="1">
                <a:solidFill>
                  <a:srgbClr val="323232"/>
                </a:solidFill>
                <a:latin typeface="Arial"/>
                <a:sym typeface="Garamond"/>
              </a:rPr>
              <a:t>avtorizacijske</a:t>
            </a: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 infrastrukture) </a:t>
            </a:r>
            <a:endParaRPr lang="sl-SI" sz="1600" kern="0" dirty="0">
              <a:solidFill>
                <a:srgbClr val="323232"/>
              </a:solidFill>
              <a:latin typeface="Arial"/>
              <a:cs typeface="Arial" panose="020B0604020202020204" pitchFamily="34" charset="0"/>
              <a:sym typeface="Garamond"/>
            </a:endParaRPr>
          </a:p>
          <a:p>
            <a:pPr marL="311150" lvl="0" indent="-285750">
              <a:spcBef>
                <a:spcPts val="640"/>
              </a:spcBef>
              <a:buClr>
                <a:srgbClr val="323232"/>
              </a:buClr>
              <a:buSzPts val="3200"/>
              <a:buFont typeface="Wingdings" panose="05000000000000000000" pitchFamily="2" charset="2"/>
              <a:buChar char="ü"/>
              <a:defRPr/>
            </a:pPr>
            <a:endParaRPr lang="sl-SI" sz="1600" kern="0" dirty="0">
              <a:solidFill>
                <a:srgbClr val="323232"/>
              </a:solidFill>
              <a:latin typeface="Arial"/>
              <a:cs typeface="Arial" panose="020B0604020202020204" pitchFamily="34" charset="0"/>
              <a:sym typeface="Garamond"/>
            </a:endParaRPr>
          </a:p>
          <a:p>
            <a:pPr marL="311150" lvl="0" indent="-285750">
              <a:spcBef>
                <a:spcPts val="640"/>
              </a:spcBef>
              <a:buClr>
                <a:srgbClr val="323232"/>
              </a:buClr>
              <a:buSzPts val="3200"/>
              <a:buFont typeface="Wingdings" panose="05000000000000000000" pitchFamily="2" charset="2"/>
              <a:buChar char="ü"/>
              <a:defRPr/>
            </a:pP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Kot </a:t>
            </a:r>
            <a:r>
              <a:rPr lang="sl-SI" sz="1600" b="1" kern="0" dirty="0">
                <a:solidFill>
                  <a:srgbClr val="323232"/>
                </a:solidFill>
                <a:latin typeface="Arial"/>
                <a:sym typeface="Garamond"/>
              </a:rPr>
              <a:t>pravočasna</a:t>
            </a: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 se upošteva prijava, ki je bila </a:t>
            </a:r>
            <a:r>
              <a:rPr lang="sl-SI" sz="1600" b="1" kern="0" dirty="0">
                <a:solidFill>
                  <a:srgbClr val="323232"/>
                </a:solidFill>
                <a:latin typeface="Arial"/>
                <a:sym typeface="Garamond"/>
              </a:rPr>
              <a:t>izpolnjena</a:t>
            </a: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 in </a:t>
            </a:r>
            <a:r>
              <a:rPr lang="sl-SI" sz="1600" b="1" kern="0" dirty="0">
                <a:solidFill>
                  <a:srgbClr val="323232"/>
                </a:solidFill>
                <a:latin typeface="Arial"/>
                <a:sym typeface="Garamond"/>
              </a:rPr>
              <a:t>oddana z elektronskim podpisom </a:t>
            </a: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(kvalificirano digitalno potrdilo ali AAI-račun) oziroma</a:t>
            </a:r>
            <a:r>
              <a:rPr lang="sl-SI" sz="1600" b="1" kern="0" dirty="0">
                <a:solidFill>
                  <a:srgbClr val="323232"/>
                </a:solidFill>
                <a:latin typeface="Arial"/>
                <a:sym typeface="Garamond"/>
              </a:rPr>
              <a:t> brez varnega elektronskega podpisa</a:t>
            </a: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 (uporabniško ime in geslo) v </a:t>
            </a:r>
            <a:r>
              <a:rPr lang="sl-SI" sz="1600" kern="0" dirty="0" err="1">
                <a:solidFill>
                  <a:srgbClr val="323232"/>
                </a:solidFill>
                <a:latin typeface="Arial"/>
                <a:sym typeface="Garamond"/>
              </a:rPr>
              <a:t>eVŠ</a:t>
            </a: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 do roka.</a:t>
            </a:r>
          </a:p>
          <a:p>
            <a:pPr marL="311150" lvl="0" indent="-285750">
              <a:spcBef>
                <a:spcPts val="640"/>
              </a:spcBef>
              <a:buClr>
                <a:srgbClr val="323232"/>
              </a:buClr>
              <a:buSzPts val="3200"/>
              <a:buFont typeface="Wingdings" panose="05000000000000000000" pitchFamily="2" charset="2"/>
              <a:buChar char="ü"/>
              <a:defRPr/>
            </a:pPr>
            <a:endParaRPr lang="sl-SI" sz="1600" kern="0" dirty="0">
              <a:solidFill>
                <a:srgbClr val="323232"/>
              </a:solidFill>
              <a:latin typeface="Arial"/>
              <a:sym typeface="Garamond"/>
            </a:endParaRPr>
          </a:p>
          <a:p>
            <a:pPr marL="311150" lvl="0" indent="-285750">
              <a:spcBef>
                <a:spcPts val="640"/>
              </a:spcBef>
              <a:buClr>
                <a:srgbClr val="323232"/>
              </a:buClr>
              <a:buSzPts val="3200"/>
              <a:buFont typeface="Wingdings" panose="05000000000000000000" pitchFamily="2" charset="2"/>
              <a:buChar char="ü"/>
              <a:defRPr/>
            </a:pP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Po uspešno oddani prijavi kandidat na e-naslov </a:t>
            </a:r>
            <a:r>
              <a:rPr lang="sl-SI" sz="1600" b="1" kern="0" dirty="0">
                <a:solidFill>
                  <a:srgbClr val="323232"/>
                </a:solidFill>
                <a:latin typeface="Arial"/>
                <a:sym typeface="Garamond"/>
              </a:rPr>
              <a:t>prejme potrdilo o uspešno oddani prijavi</a:t>
            </a: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. Če kandidat potrdila ne prejme, prijava ni bila uspešno oddana.</a:t>
            </a:r>
            <a:endParaRPr lang="sl-SI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549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BA580AC-9266-4BA0-88ED-F4807D4D6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1196752"/>
            <a:ext cx="7377447" cy="971600"/>
          </a:xfrm>
        </p:spPr>
        <p:txBody>
          <a:bodyPr>
            <a:normAutofit/>
          </a:bodyPr>
          <a:lstStyle/>
          <a:p>
            <a:r>
              <a:rPr lang="sl-SI" sz="3600" i="0" dirty="0">
                <a:solidFill>
                  <a:srgbClr val="0070C0"/>
                </a:solidFill>
              </a:rPr>
              <a:t>Sklep o rezultatu izbirnega </a:t>
            </a:r>
            <a:r>
              <a:rPr lang="sl-SI" sz="3600" i="0" dirty="0" smtClean="0">
                <a:solidFill>
                  <a:srgbClr val="0070C0"/>
                </a:solidFill>
              </a:rPr>
              <a:t>postopka</a:t>
            </a:r>
            <a:endParaRPr lang="sl-SI" sz="3600" i="0" dirty="0">
              <a:solidFill>
                <a:srgbClr val="0070C0"/>
              </a:solidFill>
            </a:endParaRPr>
          </a:p>
        </p:txBody>
      </p:sp>
      <p:sp>
        <p:nvSpPr>
          <p:cNvPr id="3" name="Označba mesta številke diapozitiva 2">
            <a:extLst>
              <a:ext uri="{FF2B5EF4-FFF2-40B4-BE49-F238E27FC236}">
                <a16:creationId xmlns:a16="http://schemas.microsoft.com/office/drawing/2014/main" id="{FBEF81B1-8118-4EAF-9A8A-E58D720FE2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8B8C6B89-F0BC-4A6B-9AEE-269BBDEC4AF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9552" y="2420888"/>
            <a:ext cx="8280920" cy="21602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sl-SI" sz="2400" dirty="0">
                <a:latin typeface="+mj-lt"/>
              </a:rPr>
              <a:t>Vsem kandidatom bo poslan sklep o rezultatu izbirnega postopka na spletnem portalu </a:t>
            </a:r>
            <a:r>
              <a:rPr lang="sl-SI" sz="2400" dirty="0" err="1" smtClean="0">
                <a:latin typeface="+mj-lt"/>
              </a:rPr>
              <a:t>eVŠ</a:t>
            </a:r>
            <a:endParaRPr lang="sl-SI" sz="2400" dirty="0" smtClean="0">
              <a:latin typeface="+mj-lt"/>
            </a:endParaRPr>
          </a:p>
          <a:p>
            <a:pPr marL="3683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sz="2400" dirty="0" smtClean="0">
                <a:latin typeface="+mj-lt"/>
              </a:rPr>
              <a:t>1. rok</a:t>
            </a:r>
            <a:r>
              <a:rPr lang="sl-SI" sz="2400" dirty="0" smtClean="0">
                <a:latin typeface="+mj-lt"/>
              </a:rPr>
              <a:t> </a:t>
            </a:r>
            <a:r>
              <a:rPr lang="sl-SI" sz="2400" dirty="0" smtClean="0">
                <a:latin typeface="+mj-lt"/>
              </a:rPr>
              <a:t>- </a:t>
            </a:r>
            <a:r>
              <a:rPr lang="sl-SI" sz="2400" b="1" dirty="0" smtClean="0">
                <a:latin typeface="+mj-lt"/>
              </a:rPr>
              <a:t>do </a:t>
            </a:r>
            <a:r>
              <a:rPr lang="sl-SI" sz="2400" b="1" dirty="0" smtClean="0">
                <a:latin typeface="+mj-lt"/>
              </a:rPr>
              <a:t>21. </a:t>
            </a:r>
            <a:r>
              <a:rPr lang="sl-SI" sz="2400" b="1" dirty="0">
                <a:latin typeface="+mj-lt"/>
              </a:rPr>
              <a:t>julija </a:t>
            </a:r>
            <a:r>
              <a:rPr lang="sl-SI" sz="2400" b="1" dirty="0" smtClean="0">
                <a:latin typeface="+mj-lt"/>
              </a:rPr>
              <a:t>2023</a:t>
            </a:r>
            <a:r>
              <a:rPr lang="sl-SI" sz="2400" dirty="0" smtClean="0">
                <a:latin typeface="+mj-lt"/>
              </a:rPr>
              <a:t>, </a:t>
            </a:r>
            <a:endParaRPr lang="sl-SI" sz="2400" dirty="0" smtClean="0">
              <a:latin typeface="+mj-lt"/>
            </a:endParaRPr>
          </a:p>
          <a:p>
            <a:pPr marL="3683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sz="2400" dirty="0" smtClean="0">
                <a:latin typeface="+mj-lt"/>
              </a:rPr>
              <a:t>2. </a:t>
            </a:r>
            <a:r>
              <a:rPr lang="sl-SI" sz="2400" dirty="0" smtClean="0">
                <a:latin typeface="+mj-lt"/>
              </a:rPr>
              <a:t>rok </a:t>
            </a:r>
            <a:r>
              <a:rPr lang="sl-SI" sz="2400" dirty="0" smtClean="0">
                <a:latin typeface="+mj-lt"/>
              </a:rPr>
              <a:t>najkasneje </a:t>
            </a:r>
            <a:r>
              <a:rPr lang="sl-SI" sz="2400" dirty="0">
                <a:latin typeface="+mj-lt"/>
              </a:rPr>
              <a:t>do </a:t>
            </a:r>
            <a:r>
              <a:rPr lang="sl-SI" sz="2400" b="1" dirty="0" smtClean="0">
                <a:latin typeface="+mj-lt"/>
              </a:rPr>
              <a:t>21. </a:t>
            </a:r>
            <a:r>
              <a:rPr lang="sl-SI" sz="2400" b="1" dirty="0">
                <a:latin typeface="+mj-lt"/>
              </a:rPr>
              <a:t>septembra </a:t>
            </a:r>
            <a:r>
              <a:rPr lang="sl-SI" sz="2400" b="1" dirty="0" smtClean="0">
                <a:latin typeface="+mj-lt"/>
              </a:rPr>
              <a:t>2023</a:t>
            </a:r>
            <a:r>
              <a:rPr lang="sl-SI" sz="2400" dirty="0" smtClean="0">
                <a:latin typeface="+mj-lt"/>
              </a:rPr>
              <a:t>. </a:t>
            </a:r>
            <a:endParaRPr lang="sl-SI" sz="2400" dirty="0">
              <a:latin typeface="+mj-lt"/>
            </a:endParaRPr>
          </a:p>
          <a:p>
            <a:pPr>
              <a:spcBef>
                <a:spcPts val="0"/>
              </a:spcBef>
            </a:pPr>
            <a:endParaRPr lang="sl-SI" sz="2400" dirty="0">
              <a:latin typeface="+mj-lt"/>
            </a:endParaRPr>
          </a:p>
          <a:p>
            <a:pPr>
              <a:spcBef>
                <a:spcPts val="0"/>
              </a:spcBef>
            </a:pPr>
            <a:endParaRPr lang="sl-SI" sz="2400" i="1" dirty="0">
              <a:latin typeface="+mj-lt"/>
            </a:endParaRPr>
          </a:p>
          <a:p>
            <a:pPr>
              <a:spcBef>
                <a:spcPts val="0"/>
              </a:spcBef>
            </a:pPr>
            <a:endParaRPr lang="sl-SI" sz="2400" i="1" dirty="0">
              <a:latin typeface="+mj-lt"/>
            </a:endParaRPr>
          </a:p>
          <a:p>
            <a:pPr>
              <a:spcBef>
                <a:spcPts val="0"/>
              </a:spcBef>
            </a:pPr>
            <a:endParaRPr lang="sl-SI" sz="2400" i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17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številke diapozitiva 2">
            <a:extLst>
              <a:ext uri="{FF2B5EF4-FFF2-40B4-BE49-F238E27FC236}">
                <a16:creationId xmlns:a16="http://schemas.microsoft.com/office/drawing/2014/main" id="{787E113B-DC55-4863-BFC6-A93ECCBF8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n-US" sz="1400" kern="0">
                <a:solidFill>
                  <a:srgbClr val="323232"/>
                </a:solidFill>
                <a:latin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15</a:t>
            </a:fld>
            <a:endParaRPr lang="en-US" sz="1400" kern="0" dirty="0">
              <a:solidFill>
                <a:srgbClr val="323232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C9696EE-7214-4AD8-850F-8C60E4C0DCC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27784" y="836712"/>
            <a:ext cx="3121025" cy="728663"/>
          </a:xfrm>
        </p:spPr>
        <p:txBody>
          <a:bodyPr>
            <a:normAutofit/>
          </a:bodyPr>
          <a:lstStyle/>
          <a:p>
            <a:r>
              <a:rPr lang="sl-SI" sz="3600" i="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Vpis v prvi letnik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6EED0E58-F00C-430B-8083-A54316318015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67544" y="1844825"/>
            <a:ext cx="8424416" cy="367240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sl-SI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prvem roku</a:t>
            </a:r>
            <a:r>
              <a:rPr lang="sl-SI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od </a:t>
            </a:r>
            <a:r>
              <a:rPr lang="sl-SI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24. </a:t>
            </a:r>
            <a:r>
              <a:rPr lang="sl-SI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julija od 17. </a:t>
            </a:r>
            <a:r>
              <a:rPr lang="sl-SI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avgusta, </a:t>
            </a:r>
            <a:r>
              <a:rPr lang="sl-SI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naknadni najkasneje do 30. septembra </a:t>
            </a:r>
            <a:r>
              <a:rPr lang="sl-SI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2023. </a:t>
            </a:r>
            <a:endParaRPr lang="sl-SI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sl-SI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sl-SI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drugem roku</a:t>
            </a:r>
            <a:r>
              <a:rPr lang="sl-SI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od 22. do 30. septembra </a:t>
            </a:r>
            <a:r>
              <a:rPr lang="sl-SI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2023.</a:t>
            </a:r>
            <a:endParaRPr lang="sl-SI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sl-SI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sl-SI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roku za zapolnitev še prostih vpisnih mest: </a:t>
            </a:r>
            <a:r>
              <a:rPr lang="sl-SI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30. </a:t>
            </a:r>
            <a:r>
              <a:rPr lang="sl-SI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septembra.</a:t>
            </a:r>
            <a:endParaRPr lang="sl-SI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9050"/>
            <a:endParaRPr lang="sl-SI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9050"/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Vpis poteka na visokošolskih zavodih, ki kandidate k vpisu povabijo pisno ali elektronsko</a:t>
            </a:r>
            <a:r>
              <a:rPr lang="sl-SI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l-SI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07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339752" y="1412776"/>
            <a:ext cx="3960440" cy="450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sl-SI" altLang="sl-SI" sz="2800" b="1" kern="0" dirty="0" smtClean="0">
                <a:solidFill>
                  <a:srgbClr val="0070C0"/>
                </a:solidFill>
              </a:rPr>
              <a:t>Univerza</a:t>
            </a:r>
            <a:endParaRPr kumimoji="0" lang="sl-SI" altLang="sl-SI" sz="28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</a:endParaRPr>
          </a:p>
          <a:p>
            <a:pPr marL="457200" marR="0" lvl="0" indent="-4572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l-SI" altLang="sl-SI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V Ljubljani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l-SI" altLang="sl-SI" sz="2800" kern="0" dirty="0">
                <a:solidFill>
                  <a:srgbClr val="000000"/>
                </a:solidFill>
                <a:latin typeface="+mj-lt"/>
              </a:rPr>
              <a:t>V </a:t>
            </a:r>
            <a:r>
              <a:rPr lang="sl-SI" altLang="sl-SI" sz="2800" kern="0" dirty="0" smtClean="0">
                <a:solidFill>
                  <a:srgbClr val="000000"/>
                </a:solidFill>
                <a:latin typeface="+mj-lt"/>
              </a:rPr>
              <a:t>Mariboru</a:t>
            </a:r>
          </a:p>
          <a:p>
            <a:pPr marL="457200" lvl="0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l-SI" altLang="sl-SI" sz="2800" kern="0" dirty="0">
                <a:solidFill>
                  <a:srgbClr val="000000"/>
                </a:solidFill>
                <a:latin typeface="+mj-lt"/>
              </a:rPr>
              <a:t>Na </a:t>
            </a:r>
            <a:r>
              <a:rPr lang="sl-SI" altLang="sl-SI" sz="2800" kern="0" dirty="0" smtClean="0">
                <a:solidFill>
                  <a:srgbClr val="000000"/>
                </a:solidFill>
                <a:latin typeface="+mj-lt"/>
              </a:rPr>
              <a:t>Primorskem</a:t>
            </a:r>
          </a:p>
          <a:p>
            <a:pPr marL="457200" lvl="0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l-SI" altLang="sl-SI" sz="2800" kern="0" dirty="0">
                <a:solidFill>
                  <a:srgbClr val="000000"/>
                </a:solidFill>
                <a:latin typeface="+mj-lt"/>
              </a:rPr>
              <a:t>V Novi </a:t>
            </a:r>
            <a:r>
              <a:rPr lang="sl-SI" altLang="sl-SI" sz="2800" kern="0" dirty="0" smtClean="0">
                <a:solidFill>
                  <a:srgbClr val="000000"/>
                </a:solidFill>
                <a:latin typeface="+mj-lt"/>
              </a:rPr>
              <a:t>Gorici</a:t>
            </a:r>
          </a:p>
          <a:p>
            <a:pPr marL="457200" lvl="0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l-SI" altLang="sl-SI" sz="2800" kern="0" dirty="0" smtClean="0">
                <a:solidFill>
                  <a:srgbClr val="000000"/>
                </a:solidFill>
                <a:latin typeface="+mj-lt"/>
              </a:rPr>
              <a:t>V Novem mestu</a:t>
            </a:r>
            <a:endParaRPr lang="sl-SI" altLang="sl-SI" sz="2800" kern="0" dirty="0">
              <a:solidFill>
                <a:srgbClr val="000000"/>
              </a:solidFill>
              <a:latin typeface="+mj-lt"/>
            </a:endParaRPr>
          </a:p>
          <a:p>
            <a:pPr eaLnBrk="1" fontAlgn="base" hangingPunct="1">
              <a:spcBef>
                <a:spcPts val="1200"/>
              </a:spcBef>
              <a:spcAft>
                <a:spcPct val="0"/>
              </a:spcAft>
            </a:pPr>
            <a:r>
              <a:rPr lang="sl-SI" altLang="sl-SI" sz="2800" b="1" kern="0" dirty="0">
                <a:solidFill>
                  <a:srgbClr val="0070C0"/>
                </a:solidFill>
                <a:latin typeface="+mj-lt"/>
              </a:rPr>
              <a:t>Samostojni VŠ </a:t>
            </a:r>
            <a:r>
              <a:rPr lang="sl-SI" altLang="sl-SI" sz="2800" b="1" kern="0" dirty="0" smtClean="0">
                <a:solidFill>
                  <a:srgbClr val="0070C0"/>
                </a:solidFill>
                <a:latin typeface="+mj-lt"/>
              </a:rPr>
              <a:t>zavodi</a:t>
            </a:r>
            <a:r>
              <a:rPr kumimoji="0" lang="sl-SI" altLang="sl-SI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	</a:t>
            </a:r>
          </a:p>
          <a:p>
            <a:pPr eaLnBrk="1" fontAlgn="base" hangingPunct="1">
              <a:spcBef>
                <a:spcPts val="1200"/>
              </a:spcBef>
              <a:spcAft>
                <a:spcPct val="0"/>
              </a:spcAft>
            </a:pPr>
            <a:endParaRPr lang="sl-SI" altLang="sl-SI" sz="2800" kern="0" dirty="0">
              <a:solidFill>
                <a:srgbClr val="000000"/>
              </a:solidFill>
              <a:latin typeface="+mj-lt"/>
            </a:endParaRPr>
          </a:p>
          <a:p>
            <a:pPr eaLnBrk="1" fontAlgn="base" hangingPunct="1">
              <a:spcBef>
                <a:spcPts val="1200"/>
              </a:spcBef>
              <a:spcAft>
                <a:spcPct val="0"/>
              </a:spcAft>
            </a:pPr>
            <a:r>
              <a:rPr kumimoji="0" lang="sl-SI" altLang="sl-SI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</a:rPr>
              <a:t>Višje strokovne šole</a:t>
            </a:r>
            <a:r>
              <a:rPr kumimoji="0" lang="sl-SI" altLang="sl-SI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5770984" cy="1143000"/>
          </a:xfrm>
        </p:spPr>
        <p:txBody>
          <a:bodyPr>
            <a:normAutofit/>
          </a:bodyPr>
          <a:lstStyle/>
          <a:p>
            <a:r>
              <a:rPr lang="sl-SI" altLang="sl-SI" sz="4800" kern="0" dirty="0" smtClean="0">
                <a:solidFill>
                  <a:schemeClr val="accent3">
                    <a:lumMod val="50000"/>
                  </a:schemeClr>
                </a:solidFill>
              </a:rPr>
              <a:t>Študijski programi</a:t>
            </a:r>
            <a:endParaRPr lang="sl-SI" sz="4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5536" y="1628800"/>
            <a:ext cx="8424936" cy="2736304"/>
          </a:xfrm>
        </p:spPr>
        <p:txBody>
          <a:bodyPr>
            <a:normAutofit fontScale="850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sl-SI" altLang="sl-SI" sz="3200" kern="0" dirty="0" smtClean="0">
                <a:solidFill>
                  <a:srgbClr val="0070C0"/>
                </a:solidFill>
                <a:latin typeface="+mj-lt"/>
              </a:rPr>
              <a:t>Na univerzi: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sl-SI" altLang="sl-SI" sz="3200" kern="0" dirty="0" smtClean="0">
                <a:solidFill>
                  <a:srgbClr val="660066"/>
                </a:solidFill>
                <a:latin typeface="+mj-lt"/>
              </a:rPr>
              <a:t>univerzitetni</a:t>
            </a:r>
            <a:r>
              <a:rPr lang="sl-SI" altLang="sl-SI" sz="2800" kern="0" dirty="0" smtClean="0">
                <a:solidFill>
                  <a:srgbClr val="000000"/>
                </a:solidFill>
                <a:latin typeface="+mj-lt"/>
              </a:rPr>
              <a:t>   </a:t>
            </a:r>
            <a:r>
              <a:rPr lang="sl-SI" altLang="sl-SI" sz="2800" kern="0" dirty="0">
                <a:solidFill>
                  <a:srgbClr val="000000"/>
                </a:solidFill>
                <a:latin typeface="+mj-lt"/>
              </a:rPr>
              <a:t>(M, PM + 5 predmet)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sl-SI" altLang="sl-SI" sz="3200" kern="0" dirty="0" smtClean="0">
                <a:solidFill>
                  <a:srgbClr val="CC3300"/>
                </a:solidFill>
                <a:latin typeface="+mj-lt"/>
              </a:rPr>
              <a:t>visokošolski </a:t>
            </a:r>
            <a:r>
              <a:rPr lang="sl-SI" altLang="sl-SI" sz="3200" kern="0" dirty="0">
                <a:solidFill>
                  <a:srgbClr val="CC3300"/>
                </a:solidFill>
                <a:latin typeface="+mj-lt"/>
              </a:rPr>
              <a:t>strokovni</a:t>
            </a:r>
            <a:r>
              <a:rPr lang="sl-SI" altLang="sl-SI" sz="2800" kern="0" dirty="0">
                <a:solidFill>
                  <a:srgbClr val="000000"/>
                </a:solidFill>
                <a:latin typeface="+mj-lt"/>
              </a:rPr>
              <a:t>   (M ali PM</a:t>
            </a:r>
            <a:r>
              <a:rPr lang="sl-SI" altLang="sl-SI" sz="2800" kern="0" dirty="0" smtClean="0">
                <a:solidFill>
                  <a:srgbClr val="000000"/>
                </a:solidFill>
                <a:latin typeface="+mj-lt"/>
              </a:rPr>
              <a:t>)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sl-SI" altLang="sl-SI" sz="2800" kern="0" dirty="0">
              <a:solidFill>
                <a:srgbClr val="000000"/>
              </a:solidFill>
              <a:latin typeface="+mj-lt"/>
            </a:endParaRPr>
          </a:p>
          <a:p>
            <a:pPr marL="0" lvl="0" indent="0" fontAlgn="base">
              <a:spcBef>
                <a:spcPct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sl-SI" altLang="sl-SI" sz="3000" kern="0" dirty="0" smtClean="0">
                <a:solidFill>
                  <a:srgbClr val="0070C0"/>
                </a:solidFill>
                <a:latin typeface="+mj-lt"/>
              </a:rPr>
              <a:t>Na višjih strokovnih šolah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sl-SI" altLang="sl-SI" sz="2800" kern="0" dirty="0" smtClean="0">
                <a:solidFill>
                  <a:srgbClr val="009999"/>
                </a:solidFill>
                <a:latin typeface="+mj-lt"/>
                <a:hlinkClick r:id="rId2"/>
              </a:rPr>
              <a:t>višješolski strokovni</a:t>
            </a:r>
            <a:r>
              <a:rPr lang="sl-SI" altLang="sl-SI" sz="2800" kern="0" dirty="0" smtClean="0">
                <a:solidFill>
                  <a:srgbClr val="009999"/>
                </a:solidFill>
                <a:latin typeface="+mj-lt"/>
              </a:rPr>
              <a:t> </a:t>
            </a:r>
            <a:r>
              <a:rPr lang="sl-SI" altLang="sl-SI" sz="2800" kern="0" dirty="0">
                <a:solidFill>
                  <a:srgbClr val="009999"/>
                </a:solidFill>
                <a:latin typeface="+mj-lt"/>
              </a:rPr>
              <a:t>(M, PM, ZI)</a:t>
            </a:r>
            <a:r>
              <a:rPr lang="sl-SI" altLang="sl-SI" sz="2800" kern="0" dirty="0" smtClean="0">
                <a:solidFill>
                  <a:srgbClr val="000000"/>
                </a:solidFill>
                <a:latin typeface="+mj-lt"/>
              </a:rPr>
              <a:t>  </a:t>
            </a:r>
            <a:r>
              <a:rPr lang="sl-SI" altLang="sl-SI" sz="2800" kern="0" dirty="0" smtClean="0">
                <a:solidFill>
                  <a:srgbClr val="00B0F0"/>
                </a:solidFill>
                <a:latin typeface="+mj-lt"/>
              </a:rPr>
              <a:t>- ločene </a:t>
            </a:r>
            <a:r>
              <a:rPr lang="sl-SI" altLang="sl-SI" sz="2800" kern="0" dirty="0" smtClean="0">
                <a:solidFill>
                  <a:srgbClr val="00B0F0"/>
                </a:solidFill>
                <a:latin typeface="+mj-lt"/>
                <a:hlinkClick r:id="rId3"/>
              </a:rPr>
              <a:t>prijave do </a:t>
            </a:r>
            <a:r>
              <a:rPr lang="sl-SI" altLang="sl-SI" sz="2800" u="sng" kern="0" dirty="0" smtClean="0">
                <a:solidFill>
                  <a:srgbClr val="00B0F0"/>
                </a:solidFill>
                <a:latin typeface="+mj-lt"/>
                <a:hlinkClick r:id="rId3"/>
              </a:rPr>
              <a:t>marca</a:t>
            </a:r>
            <a:r>
              <a:rPr lang="sl-SI" altLang="sl-SI" sz="2800" kern="0" dirty="0" smtClean="0">
                <a:solidFill>
                  <a:srgbClr val="000000"/>
                </a:solidFill>
                <a:latin typeface="+mj-lt"/>
              </a:rPr>
              <a:t> </a:t>
            </a:r>
            <a:endParaRPr lang="sl-SI" dirty="0">
              <a:latin typeface="+mj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99592" y="4653136"/>
            <a:ext cx="48244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sl-SI" altLang="sl-SI" sz="2800" dirty="0">
                <a:solidFill>
                  <a:srgbClr val="0033CC"/>
                </a:solidFill>
                <a:latin typeface="+mj-lt"/>
              </a:rPr>
              <a:t> </a:t>
            </a:r>
            <a:r>
              <a:rPr lang="sl-SI" altLang="sl-SI" sz="2800" dirty="0" smtClean="0">
                <a:solidFill>
                  <a:srgbClr val="0033CC"/>
                </a:solidFill>
                <a:latin typeface="+mj-lt"/>
              </a:rPr>
              <a:t> </a:t>
            </a:r>
            <a:r>
              <a:rPr lang="sl-SI" altLang="sl-SI" sz="2800" dirty="0">
                <a:solidFill>
                  <a:srgbClr val="0033CC"/>
                </a:solidFill>
                <a:latin typeface="+mj-lt"/>
              </a:rPr>
              <a:t>NAČIN ŠTUDIJA:</a:t>
            </a:r>
            <a:r>
              <a:rPr lang="sl-SI" altLang="sl-SI" sz="2800" dirty="0">
                <a:latin typeface="+mj-lt"/>
              </a:rPr>
              <a:t> </a:t>
            </a:r>
            <a:endParaRPr lang="sl-SI" altLang="sl-SI" sz="2800" dirty="0" smtClean="0">
              <a:latin typeface="+mj-lt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sl-SI" altLang="sl-SI" sz="2800" dirty="0" smtClean="0">
                <a:latin typeface="+mj-lt"/>
              </a:rPr>
              <a:t>redni,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sl-SI" altLang="sl-SI" sz="2800" dirty="0" smtClean="0">
                <a:latin typeface="+mj-lt"/>
              </a:rPr>
              <a:t>izredni</a:t>
            </a:r>
            <a:r>
              <a:rPr lang="sl-SI" altLang="sl-SI" sz="28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471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1256" y="704088"/>
            <a:ext cx="5987008" cy="1143000"/>
          </a:xfrm>
        </p:spPr>
        <p:txBody>
          <a:bodyPr/>
          <a:lstStyle/>
          <a:p>
            <a:r>
              <a:rPr lang="sl-SI" dirty="0" smtClean="0"/>
              <a:t>Bolonjski sistem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2079496"/>
            <a:ext cx="8229600" cy="3509744"/>
          </a:xfrm>
        </p:spPr>
        <p:txBody>
          <a:bodyPr>
            <a:normAutofit/>
          </a:bodyPr>
          <a:lstStyle/>
          <a:p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Poenoten visokošolski sistem v evropskem prostoru;</a:t>
            </a:r>
          </a:p>
          <a:p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Študijske izmenjave;</a:t>
            </a:r>
          </a:p>
          <a:p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Praktična uporaba znanja;</a:t>
            </a:r>
          </a:p>
          <a:p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Hitrejše dokončanje študija in zaposlitev;</a:t>
            </a:r>
          </a:p>
          <a:p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Izbirni predmeti;</a:t>
            </a:r>
          </a:p>
          <a:p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Prehod med študijskimi programi;</a:t>
            </a:r>
          </a:p>
          <a:p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Kreditni sistem.</a:t>
            </a:r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370565"/>
              </p:ext>
            </p:extLst>
          </p:nvPr>
        </p:nvGraphicFramePr>
        <p:xfrm>
          <a:off x="683568" y="1412776"/>
          <a:ext cx="7632848" cy="4608512"/>
        </p:xfrm>
        <a:graphic>
          <a:graphicData uri="http://schemas.openxmlformats.org/drawingml/2006/table">
            <a:tbl>
              <a:tblPr firstRow="1" firstCol="1" bandRow="1"/>
              <a:tblGrid>
                <a:gridCol w="3482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3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3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IZOBRAZBE PO ''PRED-BOLONJSKIH'' PROGRAMIH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2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RAVEN SOK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IZOBRAZBE PO NOVIH "BOLONJSKIH" PROGRAMIH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višješolski strokovni programi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sl-SI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višješolski strokovni</a:t>
                      </a:r>
                      <a:r>
                        <a:rPr lang="sl-SI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programi</a:t>
                      </a: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specializacija po višješolskih programih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sl-SI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visokošolski strokovni</a:t>
                      </a: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programi (1. bolonjska stopnja)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visokošolski strokovni programi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univerzitetni programi</a:t>
                      </a: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(1. bolonjska stopnja)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specializacija po visokošolskih strokovnih programih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sl-SI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magisteriji</a:t>
                      </a: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stroke (ZA imenom) (2. bolonjska st.)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univerzitetni programi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specializacija po univerzitetnih programih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sl-SI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magisteriji znanosti (PRED imenom)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doktorati znanosti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sl-SI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doktorati </a:t>
                      </a: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znanosti (3. bolonjska st.)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33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1256" y="620688"/>
            <a:ext cx="5842992" cy="1143000"/>
          </a:xfrm>
        </p:spPr>
        <p:txBody>
          <a:bodyPr/>
          <a:lstStyle/>
          <a:p>
            <a:r>
              <a:rPr lang="sl-SI" dirty="0" smtClean="0"/>
              <a:t>Kreditni sistem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013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l-SI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Študijsko leto ovrednoteno s 60 KT;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Vsak študijski predmet glede na težavnost ovrednoten z določenim številom KT;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1 KT pomeni 30 ur študentovega dela – udeležba na predavanjih, vajah, samostojno učenje, seminarske naloge ipd.;</a:t>
            </a:r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Prva </a:t>
            </a:r>
            <a:r>
              <a:rPr lang="sl-SI" dirty="0">
                <a:latin typeface="Arial" panose="020B0604020202020204" pitchFamily="34" charset="0"/>
                <a:cs typeface="Arial" panose="020B0604020202020204" pitchFamily="34" charset="0"/>
              </a:rPr>
              <a:t>bolonjska stopnja obsega 180-240 kreditov, druga 90-120, tretja stopnja pa kreditov nima.</a:t>
            </a:r>
          </a:p>
          <a:p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5688632" cy="1143000"/>
          </a:xfrm>
        </p:spPr>
        <p:txBody>
          <a:bodyPr/>
          <a:lstStyle/>
          <a:p>
            <a:r>
              <a:rPr lang="sl-SI" dirty="0" smtClean="0"/>
              <a:t>Vpisni postopek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2439536"/>
            <a:ext cx="8229600" cy="2717656"/>
          </a:xfrm>
        </p:spPr>
        <p:txBody>
          <a:bodyPr>
            <a:normAutofit/>
          </a:bodyPr>
          <a:lstStyle/>
          <a:p>
            <a:r>
              <a:rPr lang="sl-SI" dirty="0" smtClean="0">
                <a:latin typeface="+mj-lt"/>
                <a:cs typeface="Arial" panose="020B0604020202020204" pitchFamily="34" charset="0"/>
              </a:rPr>
              <a:t>Razpis za vpis v dodiplomske in enovite magistrske študijske programe – 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(</a:t>
            </a:r>
            <a:r>
              <a:rPr lang="sl-SI" u="sng" dirty="0">
                <a:latin typeface="+mj-lt"/>
                <a:cs typeface="Arial" panose="020B0604020202020204" pitchFamily="34" charset="0"/>
              </a:rPr>
              <a:t>3</a:t>
            </a:r>
            <a:r>
              <a:rPr lang="sl-SI" u="sng" dirty="0" smtClean="0">
                <a:latin typeface="+mj-lt"/>
                <a:cs typeface="Arial" panose="020B0604020202020204" pitchFamily="34" charset="0"/>
              </a:rPr>
              <a:t>. 2. 2023)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.</a:t>
            </a:r>
            <a:r>
              <a:rPr lang="sl-SI" b="1" dirty="0" smtClean="0">
                <a:latin typeface="+mj-lt"/>
                <a:cs typeface="Arial" panose="020B0604020202020204" pitchFamily="34" charset="0"/>
              </a:rPr>
              <a:t>  </a:t>
            </a:r>
            <a:r>
              <a:rPr lang="sl-SI" dirty="0" smtClean="0">
                <a:latin typeface="+mj-lt"/>
                <a:cs typeface="Arial" panose="020B0604020202020204" pitchFamily="34" charset="0"/>
                <a:hlinkClick r:id="rId2"/>
              </a:rPr>
              <a:t>Razpis 22/23</a:t>
            </a:r>
            <a:endParaRPr lang="sl-SI" dirty="0" smtClean="0">
              <a:solidFill>
                <a:schemeClr val="accent1">
                  <a:lumMod val="60000"/>
                  <a:lumOff val="40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lvl="1"/>
            <a:r>
              <a:rPr lang="sl-SI" dirty="0" smtClean="0">
                <a:latin typeface="+mj-lt"/>
                <a:cs typeface="Arial" panose="020B0604020202020204" pitchFamily="34" charset="0"/>
              </a:rPr>
              <a:t>študijski programi,</a:t>
            </a:r>
          </a:p>
          <a:p>
            <a:pPr lvl="1"/>
            <a:r>
              <a:rPr lang="sl-SI" dirty="0">
                <a:latin typeface="+mj-lt"/>
                <a:cs typeface="Arial" panose="020B0604020202020204" pitchFamily="34" charset="0"/>
              </a:rPr>
              <a:t>š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tevilo </a:t>
            </a:r>
            <a:r>
              <a:rPr lang="sl-SI" dirty="0">
                <a:latin typeface="+mj-lt"/>
                <a:cs typeface="Arial" panose="020B0604020202020204" pitchFamily="34" charset="0"/>
              </a:rPr>
              <a:t>r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azpisanih mest za redni in izredni študij,</a:t>
            </a:r>
          </a:p>
          <a:p>
            <a:pPr lvl="1"/>
            <a:r>
              <a:rPr lang="sl-SI" dirty="0" smtClean="0">
                <a:latin typeface="+mj-lt"/>
                <a:cs typeface="Arial" panose="020B0604020202020204" pitchFamily="34" charset="0"/>
              </a:rPr>
              <a:t>kriteriji za vpis v primeru omejitve vpisa,</a:t>
            </a:r>
          </a:p>
          <a:p>
            <a:pPr lvl="1"/>
            <a:r>
              <a:rPr lang="sl-SI" dirty="0" smtClean="0">
                <a:latin typeface="+mj-lt"/>
                <a:cs typeface="Arial" panose="020B0604020202020204" pitchFamily="34" charset="0"/>
              </a:rPr>
              <a:t>preizkusi sposobnosti.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344816" cy="1143000"/>
          </a:xfrm>
        </p:spPr>
        <p:txBody>
          <a:bodyPr/>
          <a:lstStyle/>
          <a:p>
            <a:r>
              <a:rPr lang="sl-SI" dirty="0" smtClean="0"/>
              <a:t>Prijavno – vpisni postopek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39552" y="2348880"/>
            <a:ext cx="8301608" cy="34377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l-SI" dirty="0" smtClean="0">
                <a:latin typeface="+mj-lt"/>
                <a:cs typeface="Arial" panose="020B0604020202020204" pitchFamily="34" charset="0"/>
              </a:rPr>
              <a:t>Prijavno – vpisni postopek poteka v dveh rokih:</a:t>
            </a:r>
          </a:p>
          <a:p>
            <a:pPr lvl="1">
              <a:spcAft>
                <a:spcPts val="600"/>
              </a:spcAft>
            </a:pPr>
            <a:r>
              <a:rPr lang="sl-SI" sz="2600" dirty="0" smtClean="0">
                <a:latin typeface="+mj-lt"/>
                <a:cs typeface="Arial" panose="020B0604020202020204" pitchFamily="34" charset="0"/>
              </a:rPr>
              <a:t>1. prijavni rok: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od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17.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2. do 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20.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3.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2023</a:t>
            </a:r>
            <a:r>
              <a:rPr lang="sl-SI" sz="2600" dirty="0" smtClean="0">
                <a:latin typeface="+mj-lt"/>
                <a:cs typeface="Arial" panose="020B0604020202020204" pitchFamily="34" charset="0"/>
              </a:rPr>
              <a:t>;</a:t>
            </a:r>
            <a:endParaRPr lang="sl-SI" sz="2600" dirty="0" smtClean="0">
              <a:latin typeface="+mj-lt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sl-SI" sz="2600" dirty="0" smtClean="0">
                <a:latin typeface="+mj-lt"/>
                <a:cs typeface="Arial" panose="020B0604020202020204" pitchFamily="34" charset="0"/>
              </a:rPr>
              <a:t>2. prijavni rok: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21.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8. do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25.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8.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2023</a:t>
            </a:r>
            <a:r>
              <a:rPr lang="sl-SI" sz="2600" dirty="0" smtClean="0">
                <a:latin typeface="+mj-lt"/>
                <a:cs typeface="Arial" panose="020B0604020202020204" pitchFamily="34" charset="0"/>
              </a:rPr>
              <a:t>.</a:t>
            </a:r>
            <a:endParaRPr lang="sl-SI" sz="2600" dirty="0" smtClean="0">
              <a:latin typeface="+mj-lt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sl-SI" sz="2600" dirty="0" smtClean="0">
                <a:latin typeface="+mj-lt"/>
                <a:cs typeface="Arial" panose="020B0604020202020204" pitchFamily="34" charset="0"/>
              </a:rPr>
              <a:t>Rok za zapolnitev še prostih mest: </a:t>
            </a:r>
            <a:r>
              <a:rPr lang="sl-SI" sz="2600" dirty="0" smtClean="0">
                <a:latin typeface="+mj-lt"/>
                <a:cs typeface="Arial" panose="020B0604020202020204" pitchFamily="34" charset="0"/>
              </a:rPr>
              <a:t>od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22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.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do 25.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9.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2023</a:t>
            </a:r>
            <a:endParaRPr lang="sl-SI" sz="2600" dirty="0" smtClean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sl-SI" dirty="0" smtClean="0">
                <a:latin typeface="+mj-lt"/>
                <a:cs typeface="Arial" panose="020B0604020202020204" pitchFamily="34" charset="0"/>
              </a:rPr>
              <a:t>Objava podatkov o številu prijav 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do 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5. 4. 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2023</a:t>
            </a:r>
            <a:endParaRPr lang="sl-SI" dirty="0" smtClean="0">
              <a:latin typeface="+mj-lt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sl-SI" dirty="0" smtClean="0">
                <a:latin typeface="+mj-lt"/>
                <a:cs typeface="Arial" panose="020B0604020202020204" pitchFamily="34" charset="0"/>
              </a:rPr>
              <a:t>Soglasja o omejitvah vpisa znana konec aprila.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76264" y="404664"/>
            <a:ext cx="7848872" cy="1399032"/>
          </a:xfrm>
        </p:spPr>
        <p:txBody>
          <a:bodyPr/>
          <a:lstStyle/>
          <a:p>
            <a:r>
              <a:rPr lang="sl-SI" dirty="0" smtClean="0"/>
              <a:t>Posebnosti pri prijavnih rokih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032448"/>
          </a:xfrm>
        </p:spPr>
        <p:txBody>
          <a:bodyPr>
            <a:noAutofit/>
          </a:bodyPr>
          <a:lstStyle/>
          <a:p>
            <a:r>
              <a:rPr lang="sl-SI" sz="2400" dirty="0" smtClean="0">
                <a:latin typeface="+mj-lt"/>
              </a:rPr>
              <a:t>1. prijavni rok:</a:t>
            </a:r>
          </a:p>
          <a:p>
            <a:pPr lvl="1"/>
            <a:r>
              <a:rPr lang="sl-SI" dirty="0">
                <a:latin typeface="+mj-lt"/>
              </a:rPr>
              <a:t>v</a:t>
            </a:r>
            <a:r>
              <a:rPr lang="sl-SI" dirty="0" smtClean="0">
                <a:latin typeface="+mj-lt"/>
              </a:rPr>
              <a:t>si, ki so uspešno opravili srednješolsko izobraževanje in izpolnjujejo razpisane pogoje;</a:t>
            </a:r>
          </a:p>
          <a:p>
            <a:pPr marL="393192" lvl="1" indent="0">
              <a:buNone/>
            </a:pPr>
            <a:endParaRPr lang="sl-SI" dirty="0" smtClean="0">
              <a:latin typeface="+mj-lt"/>
            </a:endParaRPr>
          </a:p>
          <a:p>
            <a:r>
              <a:rPr lang="sl-SI" sz="2400" dirty="0" smtClean="0">
                <a:latin typeface="+mj-lt"/>
              </a:rPr>
              <a:t>2. prijavni rok: </a:t>
            </a:r>
          </a:p>
          <a:p>
            <a:pPr lvl="1"/>
            <a:r>
              <a:rPr lang="sl-SI" dirty="0" smtClean="0">
                <a:latin typeface="+mj-lt"/>
              </a:rPr>
              <a:t>tisti, ki se niso vpisali v 1. roku oz. niso bili sprejeti na nobenega od prijavljenih programov;</a:t>
            </a:r>
          </a:p>
          <a:p>
            <a:pPr lvl="1"/>
            <a:r>
              <a:rPr lang="sl-SI" dirty="0" smtClean="0">
                <a:latin typeface="+mj-lt"/>
              </a:rPr>
              <a:t>tisti</a:t>
            </a:r>
            <a:r>
              <a:rPr lang="sl-SI" dirty="0">
                <a:latin typeface="+mj-lt"/>
              </a:rPr>
              <a:t>, ki so bili </a:t>
            </a:r>
            <a:r>
              <a:rPr lang="sl-SI" dirty="0" smtClean="0">
                <a:latin typeface="+mj-lt"/>
              </a:rPr>
              <a:t>sprejeti v 1. roku in se niso vpisali oziroma so se izpisali.</a:t>
            </a:r>
          </a:p>
        </p:txBody>
      </p:sp>
    </p:spTree>
    <p:extLst>
      <p:ext uri="{BB962C8B-B14F-4D97-AF65-F5344CB8AC3E}">
        <p14:creationId xmlns:p14="http://schemas.microsoft.com/office/powerpoint/2010/main" val="254462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tek">
  <a:themeElements>
    <a:clrScheme name="Pot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ot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t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1166</TotalTime>
  <Words>893</Words>
  <Application>Microsoft Office PowerPoint</Application>
  <PresentationFormat>Diaprojekcija na zaslonu (4:3)</PresentationFormat>
  <Paragraphs>128</Paragraphs>
  <Slides>15</Slides>
  <Notes>0</Notes>
  <HiddenSlides>2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23" baseType="lpstr">
      <vt:lpstr>Arial</vt:lpstr>
      <vt:lpstr>Calibri</vt:lpstr>
      <vt:lpstr>Constantia</vt:lpstr>
      <vt:lpstr>Garamond</vt:lpstr>
      <vt:lpstr>Times New Roman</vt:lpstr>
      <vt:lpstr>Wingdings</vt:lpstr>
      <vt:lpstr>Wingdings 2</vt:lpstr>
      <vt:lpstr>Potek</vt:lpstr>
      <vt:lpstr>VPIS NA FAKULTETO 2023/2024</vt:lpstr>
      <vt:lpstr>PowerPointova predstavitev</vt:lpstr>
      <vt:lpstr>Študijski programi</vt:lpstr>
      <vt:lpstr>Bolonjski sistem</vt:lpstr>
      <vt:lpstr>PowerPointova predstavitev</vt:lpstr>
      <vt:lpstr>Kreditni sistem</vt:lpstr>
      <vt:lpstr>Vpisni postopek</vt:lpstr>
      <vt:lpstr>Prijavno – vpisni postopek</vt:lpstr>
      <vt:lpstr>Posebnosti pri prijavnih rokih</vt:lpstr>
      <vt:lpstr>Prijava za vpis</vt:lpstr>
      <vt:lpstr>Osnovni kriterij ob omejitvi vpisa - 60 % - rezultat M ali PM; - 40 % - splošni uspeh 3. in 4. letnika</vt:lpstr>
      <vt:lpstr>Opravljanje preizkusov posebnih nadarjenosti, sposobnosti in spretnosti</vt:lpstr>
      <vt:lpstr>PowerPointova predstavitev</vt:lpstr>
      <vt:lpstr>Sklep o rezultatu izbirnega postopka</vt:lpstr>
      <vt:lpstr>Vpis v prvi letnik</vt:lpstr>
    </vt:vector>
  </TitlesOfParts>
  <Company>SCRM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VPIS 2014/2015</dc:title>
  <dc:creator>dijak</dc:creator>
  <cp:lastModifiedBy>Pavel</cp:lastModifiedBy>
  <cp:revision>92</cp:revision>
  <dcterms:created xsi:type="dcterms:W3CDTF">2013-11-26T08:06:52Z</dcterms:created>
  <dcterms:modified xsi:type="dcterms:W3CDTF">2023-01-31T12:06:38Z</dcterms:modified>
</cp:coreProperties>
</file>